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304D_D7A8D546.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 id="2147483804" r:id="rId2"/>
    <p:sldMasterId id="2147483907" r:id="rId3"/>
    <p:sldMasterId id="2147483648" r:id="rId4"/>
  </p:sldMasterIdLst>
  <p:notesMasterIdLst>
    <p:notesMasterId r:id="rId37"/>
  </p:notesMasterIdLst>
  <p:handoutMasterIdLst>
    <p:handoutMasterId r:id="rId38"/>
  </p:handoutMasterIdLst>
  <p:sldIdLst>
    <p:sldId id="12341" r:id="rId5"/>
    <p:sldId id="12343" r:id="rId6"/>
    <p:sldId id="12390" r:id="rId7"/>
    <p:sldId id="12306" r:id="rId8"/>
    <p:sldId id="12282" r:id="rId9"/>
    <p:sldId id="12339" r:id="rId10"/>
    <p:sldId id="12408" r:id="rId11"/>
    <p:sldId id="12409" r:id="rId12"/>
    <p:sldId id="12345" r:id="rId13"/>
    <p:sldId id="12398" r:id="rId14"/>
    <p:sldId id="12361" r:id="rId15"/>
    <p:sldId id="12387" r:id="rId16"/>
    <p:sldId id="12399" r:id="rId17"/>
    <p:sldId id="12365" r:id="rId18"/>
    <p:sldId id="12367" r:id="rId19"/>
    <p:sldId id="12415" r:id="rId20"/>
    <p:sldId id="12410" r:id="rId21"/>
    <p:sldId id="12347" r:id="rId22"/>
    <p:sldId id="12380" r:id="rId23"/>
    <p:sldId id="12427" r:id="rId24"/>
    <p:sldId id="12384" r:id="rId25"/>
    <p:sldId id="12412" r:id="rId26"/>
    <p:sldId id="12422" r:id="rId27"/>
    <p:sldId id="12423" r:id="rId28"/>
    <p:sldId id="12424" r:id="rId29"/>
    <p:sldId id="12425" r:id="rId30"/>
    <p:sldId id="12426" r:id="rId31"/>
    <p:sldId id="12349" r:id="rId32"/>
    <p:sldId id="12359" r:id="rId33"/>
    <p:sldId id="12355" r:id="rId34"/>
    <p:sldId id="12316" r:id="rId35"/>
    <p:sldId id="123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E4DDC8-B635-48F1-BC82-3C41AF69D2E9}">
          <p14:sldIdLst>
            <p14:sldId id="12341"/>
            <p14:sldId id="12343"/>
            <p14:sldId id="12390"/>
            <p14:sldId id="12306"/>
            <p14:sldId id="12282"/>
            <p14:sldId id="12339"/>
            <p14:sldId id="12408"/>
            <p14:sldId id="12409"/>
            <p14:sldId id="12345"/>
            <p14:sldId id="12398"/>
            <p14:sldId id="12361"/>
            <p14:sldId id="12387"/>
            <p14:sldId id="12399"/>
            <p14:sldId id="12365"/>
            <p14:sldId id="12367"/>
            <p14:sldId id="12415"/>
            <p14:sldId id="12410"/>
            <p14:sldId id="12347"/>
            <p14:sldId id="12380"/>
            <p14:sldId id="12427"/>
            <p14:sldId id="12384"/>
            <p14:sldId id="12412"/>
            <p14:sldId id="12422"/>
            <p14:sldId id="12423"/>
            <p14:sldId id="12424"/>
            <p14:sldId id="12425"/>
            <p14:sldId id="12426"/>
            <p14:sldId id="12349"/>
            <p14:sldId id="12359"/>
            <p14:sldId id="12355"/>
            <p14:sldId id="12316"/>
            <p14:sldId id="123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6FFC39-4C73-79A6-BA64-52B44D9C314F}" name="Brian" initials="Br" userId="TuYCjj2Ueklwl7I6R6NOadqGNn5IppMZb0XM73x/1Xw=" providerId="None"/>
  <p188:author id="{20F1B468-D7B0-B63C-F5FB-60E3A83CE9BC}" name="Clair O'Donovan" initials="CO" userId="hQsWQL7fAub12+4euyCZb7oYKu5w0Wa6KgY50EavKu8=" providerId="None"/>
  <p188:author id="{CE3182BD-1C2B-C72E-C3C3-FB0CAE0CB67C}" name="Maren Downing" initials="MD" userId="pnEsFny1SqrjkiTLQJKmyOQC7ZEw4BX/H5mENgR7EP4="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A5"/>
    <a:srgbClr val="E0EDD9"/>
    <a:srgbClr val="EFF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BBA1A-A402-4DB1-9DD0-2CE7CD855BF6}" v="373" dt="2022-05-24T12:46:19.303"/>
    <p1510:client id="{02E5910F-AF91-4BAC-8CCE-568B018FBE2E}" v="33" dt="2022-05-10T12:49:09.411"/>
    <p1510:client id="{02FD8F90-3D09-4103-9830-3F7932819312}" v="5" dt="2022-08-10T14:43:05.037"/>
    <p1510:client id="{037947BD-0A27-4A40-B91C-7D3EE5A1381A}" v="174" dt="2022-05-24T12:40:42.896"/>
    <p1510:client id="{063E7722-8FAE-4450-9010-6AA19E0791CB}" v="79" dt="2022-05-23T19:27:08.538"/>
    <p1510:client id="{072B7841-7FCD-472C-90A8-7D5683A9D799}" v="235" dt="2023-02-21T18:48:43.983"/>
    <p1510:client id="{0802DD6C-A470-4398-93B2-5B08FD6EF5EA}" v="3" dt="2022-05-09T12:44:59.908"/>
    <p1510:client id="{0976E790-44F3-42C1-A559-7478551C4C0B}" v="451" dt="2022-04-26T14:10:33.320"/>
    <p1510:client id="{09C78E00-4051-4E24-B062-C2861B054907}" v="74" dt="2022-05-02T19:52:12.623"/>
    <p1510:client id="{0ABD3B74-212F-4D8F-83A6-9C7E43908BCE}" v="366" dt="2022-05-03T13:17:23.713"/>
    <p1510:client id="{0AF795C3-2052-4D9F-BCB0-A29DC6A78B9E}" v="2988" dt="2022-05-02T18:04:00.711"/>
    <p1510:client id="{0B7A8A1F-5201-48DF-A961-354CF9477247}" v="1613" dt="2022-04-26T14:06:03.593"/>
    <p1510:client id="{0CA2C430-8288-464A-8D02-B1AD7B2E404E}" v="342" dt="2022-09-04T16:36:40.771"/>
    <p1510:client id="{0DD466CB-86F9-45F5-AB60-36FD32C2B5F4}" v="81" dt="2022-05-02T18:06:46.207"/>
    <p1510:client id="{0F758B09-B7EF-405A-83DE-E22E3F60E9EE}" v="236" dt="2022-07-06T21:49:02.188"/>
    <p1510:client id="{12788141-FD9F-4DF3-8AB8-DA48864E2FAB}" v="381" dt="2022-05-03T16:26:09.341"/>
    <p1510:client id="{13F9FA48-2267-4DD9-90AB-C987E5DC0A77}" v="3" dt="2023-02-24T20:21:16.049"/>
    <p1510:client id="{158FF405-D58A-4CC0-B709-B8D9ACF958A7}" v="7" dt="2022-06-06T12:43:44.282"/>
    <p1510:client id="{15FD77F8-830E-4E10-975D-7359A239E24B}" v="8" dt="2022-06-06T19:43:00.472"/>
    <p1510:client id="{1B1DE782-6BA4-4B62-9EF1-E1F64D3CCA9B}" v="136" dt="2022-06-03T19:57:47.596"/>
    <p1510:client id="{1CC817FE-12BE-46D3-8EE1-E2723C19D86D}" v="4" dt="2022-05-03T13:25:40.927"/>
    <p1510:client id="{1DF84184-4537-4E42-944A-069746AC139B}" v="739" dt="2022-05-02T12:57:42.018"/>
    <p1510:client id="{2080D62C-C6CC-43D3-8111-4C5A2055956D}" v="2178" dt="2022-05-05T21:17:16.067"/>
    <p1510:client id="{240FCB1F-C19F-4672-A54D-FE68816DBC49}" v="762" dt="2022-08-31T19:26:04.870"/>
    <p1510:client id="{247FB3BB-BC21-4BFA-A770-F12F703B7274}" v="6" dt="2023-02-21T12:01:27.439"/>
    <p1510:client id="{24DF6E65-F228-4937-B04A-DAABCB58C883}" v="2030" dt="2022-07-11T18:28:57.857"/>
    <p1510:client id="{2543C333-E81E-4E47-A2F1-51B2ED90A0BF}" v="226" dt="2022-05-04T17:24:32.179"/>
    <p1510:client id="{25A7D1D4-C50A-4FE5-B74E-D648BB6FF5FA}" v="1" dt="2022-04-25T20:52:02.321"/>
    <p1510:client id="{25EA4CA4-0B1B-4190-AD84-C83F671A811B}" v="892" dt="2022-05-06T13:59:01.845"/>
    <p1510:client id="{260629C4-076E-4B05-BD3E-8BE63A3293D7}" v="3" dt="2022-04-26T12:05:05.010"/>
    <p1510:client id="{2694BE4A-8D34-4000-B635-2C3EBF4A3A16}" v="37" dt="2023-02-21T17:12:00.061"/>
    <p1510:client id="{26972A53-63BD-4B8B-80FC-16061CF950A9}" v="280" dt="2023-02-15T23:50:19.632"/>
    <p1510:client id="{2ACBE895-1E7F-4B17-BB2D-78C4FDC13C3D}" v="882" dt="2022-05-19T13:26:00.393"/>
    <p1510:client id="{2AFF764E-57C7-42B9-8AF0-7F0EEC060376}" v="7" dt="2023-02-20T23:42:58.811"/>
    <p1510:client id="{2B7DE640-8BBE-4796-9DBC-8EAAECAAD8C9}" v="55" dt="2022-06-03T19:02:40.236"/>
    <p1510:client id="{2D31342D-EC99-4EB1-8D19-7AED0037B654}" v="239" dt="2022-09-05T17:26:09.215"/>
    <p1510:client id="{2DBC09B0-22D1-4DFB-B2F0-6A6710AE7928}" v="304" dt="2023-02-14T02:06:36.472"/>
    <p1510:client id="{2EF0DCEF-50A8-48C1-801B-7661732A5788}" v="570" dt="2022-05-01T21:27:50.455"/>
    <p1510:client id="{2F5DD5D9-CEEF-4DB1-BB10-DE7AC3ECA8C7}" v="84" dt="2023-02-24T00:39:08.533"/>
    <p1510:client id="{31DE3713-8E11-4559-8A31-D249E1C39E08}" v="6" dt="2023-02-27T20:09:23.599"/>
    <p1510:client id="{33A02DEF-A796-488C-AF0A-E6CAADDDAE40}" v="1645" dt="2022-05-05T14:07:31.361"/>
    <p1510:client id="{34897B6B-4028-40CF-9C96-8C175B49356A}" v="2881" dt="2022-05-05T12:52:26.788"/>
    <p1510:client id="{34D6484F-AAA7-4E63-B8A9-62482C0958DA}" v="194" dt="2022-05-23T19:57:26.252"/>
    <p1510:client id="{35B54A04-29F7-4F31-AA4E-4FE066A30D27}" v="92" dt="2022-09-05T17:05:00.512"/>
    <p1510:client id="{35DAD903-97EE-4CAB-BD28-7FBD91345CD5}" v="824" dt="2023-01-30T01:57:43.669"/>
    <p1510:client id="{37AC0EDA-5561-4701-8107-E44430E0C440}" v="193" dt="2022-07-12T06:31:44.632"/>
    <p1510:client id="{3A8DA22F-AC62-44CB-88CC-7EBF8316BE5D}" v="3647" dt="2022-05-24T12:12:10.526"/>
    <p1510:client id="{3AA20DD3-0777-40B0-A2B6-472C968E8880}" v="6" dt="2022-05-04T23:42:51.326"/>
    <p1510:client id="{3B7FF43C-3129-44F7-AA29-FD0B95A83118}" v="981" dt="2022-05-03T04:14:03.467"/>
    <p1510:client id="{3BF32C08-243E-43D4-8D2E-90D5DA6385CA}" v="139" dt="2022-05-23T13:02:04.812"/>
    <p1510:client id="{3C618490-8F63-461D-B8CB-0E9788A453E4}" v="1204" dt="2022-04-26T02:30:20.162"/>
    <p1510:client id="{3D3A71A8-B764-412F-8B95-1722B786AFA4}" v="1462" dt="2022-05-04T13:08:10.094"/>
    <p1510:client id="{401ED390-1C8D-4D95-84B0-FAFA11EA0E0C}" v="699" dt="2022-06-03T19:30:12.323"/>
    <p1510:client id="{42971719-DAA1-4918-8DA9-2868EAABE22D}" v="130" dt="2022-07-06T21:14:23.756"/>
    <p1510:client id="{46051ECE-2874-4548-91F3-B8302191911A}" v="14" dt="2022-05-03T16:49:16.665"/>
    <p1510:client id="{48D7DB4F-5CFF-47B8-95F1-71123D1CF1C3}" v="1" dt="2022-05-03T23:59:24.210"/>
    <p1510:client id="{4A4892BE-A1FC-41BC-9FAC-B93B37210DDB}" v="1194" dt="2022-05-03T13:27:03.175"/>
    <p1510:client id="{4D39B091-DA62-4859-AB0D-3A91016E6BD0}" v="714" dt="2023-02-22T18:00:59.790"/>
    <p1510:client id="{4DFE2C66-604F-4CDC-B724-DEF337A19E5F}" v="160" dt="2022-07-06T14:51:31.513"/>
    <p1510:client id="{52793F1E-F71E-4918-BFB8-B51CA2CDBBB5}" v="387" dt="2023-02-09T18:49:34.979"/>
    <p1510:client id="{53402749-5F8F-4091-BC39-1AEBE95D40BC}" v="491" dt="2023-02-20T17:50:49.756"/>
    <p1510:client id="{5498F4F3-E3EB-41BC-B622-F722DA96AA46}" v="66" dt="2023-02-22T16:49:15.972"/>
    <p1510:client id="{566A3608-A362-45BA-B5F8-1CEC403A9BFC}" v="943" dt="2022-04-26T01:28:37.379"/>
    <p1510:client id="{5786126B-26CA-4DFE-8A28-8D2C800BBD28}" v="191" dt="2022-05-04T13:38:41.714"/>
    <p1510:client id="{59EBD984-1ACD-43AF-A337-6AAC38E8ADB9}" v="14" dt="2023-02-22T20:18:58.118"/>
    <p1510:client id="{5A8EE9F5-7AF6-4D9B-96E0-C7E0F612C569}" v="19" dt="2023-02-16T16:32:39.736"/>
    <p1510:client id="{5ABA87FD-1C10-4038-9505-396452695402}" v="1520" dt="2022-05-20T12:55:37.468"/>
    <p1510:client id="{5E824F29-0E33-46E2-979F-3D5297097529}" v="106" dt="2022-05-23T13:12:19.273"/>
    <p1510:client id="{601C5027-2090-46AA-82F4-DDE48077FF63}" v="355" dt="2022-05-04T13:25:27.527"/>
    <p1510:client id="{602565EF-6059-45D9-8404-1AC273C09271}" v="174" dt="2022-04-26T00:04:03.240"/>
    <p1510:client id="{60960DF8-639E-439F-9161-78E455F66C6D}" v="83" dt="2022-07-08T17:43:11.081"/>
    <p1510:client id="{63C237E7-1CE8-4545-8D32-2DD64CDD9B7C}" v="256" dt="2022-09-06T19:56:27.929"/>
    <p1510:client id="{6707199E-2A77-497D-A7AA-966DAC0F9B24}" v="8" dt="2022-05-02T21:24:22.892"/>
    <p1510:client id="{67769BE2-7AFD-476C-A1AD-E6301C61E80B}" v="202" dt="2023-02-21T14:58:52.685"/>
    <p1510:client id="{6DD7578D-7DD2-4283-9B3F-0C22B2F9D9FF}" v="29" dt="2022-05-05T13:14:45.547"/>
    <p1510:client id="{6EB33B19-E152-4BE9-BB90-FC487EF0FD3A}" v="842" dt="2022-04-26T14:12:21.589"/>
    <p1510:client id="{6EF52FAC-B71D-4096-A5AB-84F8215DC67C}" v="21" dt="2022-05-10T12:21:26.985"/>
    <p1510:client id="{7105E9A1-1B1D-44FA-95EC-974F7115B5D6}" v="75" dt="2022-06-06T19:36:32.537"/>
    <p1510:client id="{76B23BB3-EB9A-4521-853D-B27AF5131EB6}" v="909" dt="2022-05-03T14:00:55.201"/>
    <p1510:client id="{77AC5F44-A9E7-44E4-A552-E032F0FF5DD4}" v="11" dt="2023-02-02T22:36:19.168"/>
    <p1510:client id="{77B81984-8437-4E16-AF40-B08301B5F4A3}" v="296" dt="2022-05-23T14:03:33.569"/>
    <p1510:client id="{77E11AC9-179E-43C5-9698-8D4486C31799}" v="27" dt="2022-06-03T15:45:18.509"/>
    <p1510:client id="{7976A37A-D0F1-4B30-861B-00B476535E7D}" v="21" dt="2022-06-06T12:43:22.168"/>
    <p1510:client id="{7BC85EBB-4B41-48C4-9D44-319FCE2BD349}" v="288" dt="2022-08-31T12:05:30.049"/>
    <p1510:client id="{7EB88CE5-CB23-4778-8746-90F054934108}" v="100" dt="2022-05-04T15:28:20.022"/>
    <p1510:client id="{813320C0-AD1C-49B0-B03A-B52E7FA5D94E}" v="546" dt="2022-05-08T15:03:08.851"/>
    <p1510:client id="{81CA9BEC-66CE-4E0D-8E34-866E495A1F1A}" v="2495" dt="2022-05-06T13:39:13.729"/>
    <p1510:client id="{83784B2D-9EAA-4225-BBAC-D2C3CBF3DA84}" v="2" dt="2023-02-09T22:41:17.817"/>
    <p1510:client id="{8487573C-583C-4F0E-84F7-FAA78C983A37}" v="1349" dt="2023-02-11T17:20:08.189"/>
    <p1510:client id="{876384C6-EC3E-4AFD-8F42-7C85E3D641D3}" v="410" dt="2022-05-23T19:54:02.051"/>
    <p1510:client id="{8948B872-70C2-4D90-A4D7-A1D65D5CC612}" v="2" dt="2022-05-19T19:05:35.593"/>
    <p1510:client id="{8949C703-2FC4-44DC-A560-61FB96FE7B14}" v="1765" dt="2022-07-07T21:11:17.212"/>
    <p1510:client id="{8B255DD3-826C-4F6F-8CDB-EC249C331896}" v="239" dt="2022-04-26T17:13:23.263"/>
    <p1510:client id="{8EBCEAF0-3E7E-476E-9C3D-F2DDFE8A9150}" v="340" dt="2022-04-25T18:55:34.032"/>
    <p1510:client id="{9056DD40-2848-4A20-958F-2FB040823624}" v="68" dt="2022-05-04T12:44:35.561"/>
    <p1510:client id="{9131F747-A291-44A8-8E43-6F6B83A2563E}" v="3" dt="2022-04-26T00:05:12.720"/>
    <p1510:client id="{91E9D472-F219-4C19-97B6-9B22AE1600BE}" v="17" dt="2022-05-06T14:31:36.116"/>
    <p1510:client id="{92ECBD9F-EF89-435B-A7E8-555F7E877941}" v="86" dt="2022-09-06T21:33:25.659"/>
    <p1510:client id="{9764AAB3-6EB7-4F9D-9385-D08BA8CF5F32}" v="7" dt="2022-05-10T12:22:06.076"/>
    <p1510:client id="{979C91C6-5C3D-45F3-B72C-53C49D679A8B}" v="76" dt="2022-05-06T19:16:42.738"/>
    <p1510:client id="{9BE7E5F2-4E92-4267-A7C4-B726EEE66E61}" v="754" dt="2022-05-05T02:01:51.691"/>
    <p1510:client id="{9D944100-1E7E-4C6C-BD57-E01A31C740DB}" v="405" dt="2022-05-05T13:50:46.742"/>
    <p1510:client id="{9E82C1CF-2BD7-4A94-9338-E073552CE205}" v="4394" dt="2022-05-01T20:49:36.836"/>
    <p1510:client id="{9F4129BF-01D9-46F1-8D11-83DC50494AE9}" v="902" dt="2022-05-19T13:42:04.367"/>
    <p1510:client id="{9FB4C8D3-E02E-481F-8F4D-E5F61C5ED16F}" v="14" dt="2023-02-23T23:09:45.787"/>
    <p1510:client id="{9FD0255F-309A-4656-A011-286946B1CD00}" v="26" dt="2022-09-06T21:16:36.158"/>
    <p1510:client id="{A3C1D80A-8739-4F90-8029-740B2F5A2FB9}" v="2821" dt="2022-05-06T13:30:45.844"/>
    <p1510:client id="{A576BEAD-0302-4B13-9B46-FF19C7C23AD3}" v="873" dt="2022-04-26T14:05:06.394"/>
    <p1510:client id="{A5CECB26-95EB-4A6F-8E8A-5F95217EC53D}" v="246" dt="2023-02-07T12:59:36.362"/>
    <p1510:client id="{A7EA8357-21E9-4BC5-8AA7-F09B783B0AE2}" v="7" dt="2022-06-03T17:11:53.640"/>
    <p1510:client id="{A9496347-2DF3-4050-B218-27A2586B8A97}" v="468" dt="2022-07-06T19:37:47.303"/>
    <p1510:client id="{AB29B32D-1D62-4715-9DC3-98F4B35D20D4}" v="637" dt="2022-06-03T20:15:49.605"/>
    <p1510:client id="{AFFDA4DD-44D2-4C29-A84E-18389E24FC11}" v="143" dt="2023-02-03T18:35:55.545"/>
    <p1510:client id="{B004F1A0-3B39-47D1-B228-87FBCA04F641}" v="23" dt="2023-02-20T19:33:36.373"/>
    <p1510:client id="{B037FC62-716A-487E-B13C-F948CF756D06}" v="439" dt="2022-06-03T19:41:24.148"/>
    <p1510:client id="{B8360BF4-2F05-4E87-B2C4-9561CDBB3141}" v="205" dt="2023-02-21T14:28:51.657"/>
    <p1510:client id="{B8CF1CAE-E8B6-491F-A05C-E75566BB8618}" v="23" dt="2023-02-01T18:57:36.736"/>
    <p1510:client id="{BB14723F-8296-40B2-A063-571FA095640E}" v="1168" dt="2022-05-02T21:25:17.757"/>
    <p1510:client id="{BB334EBF-DD3E-4292-BFBB-63BCDD872247}" v="8" dt="2022-05-06T13:56:58.875"/>
    <p1510:client id="{BD4F3575-7FD1-440C-B0B2-10DF91B3D806}" v="5" dt="2023-02-21T18:51:22.967"/>
    <p1510:client id="{BE8BBA85-46C8-4C9C-8A56-2CDD5CEA208E}" v="918" dt="2022-05-02T17:42:17.630"/>
    <p1510:client id="{BE904EAE-22A2-49C2-BEB2-302A2502D079}" v="189" dt="2022-05-09T15:40:15.955"/>
    <p1510:client id="{BF23AC31-ED1D-4DAF-A452-880956E688B6}" v="5" dt="2022-05-06T20:11:38.824"/>
    <p1510:client id="{C027FE51-9821-45FD-B206-F12EA3017B39}" v="2176" dt="2023-01-23T01:42:20.401"/>
    <p1510:client id="{C36CCE05-C68A-46F9-BD60-7DCA1F520BFF}" v="1055" dt="2022-09-06T07:42:57.348"/>
    <p1510:client id="{C41EE0EC-6465-4650-9A7A-E74AD7DE1125}" v="17" dt="2023-01-23T23:49:42.230"/>
    <p1510:client id="{C44C992A-3B1E-41C5-BC91-A788F7153886}" v="882" vWet="883" dt="2022-05-02T17:43:20.810"/>
    <p1510:client id="{C7B05C53-8DC9-452C-A4B0-A964483CA294}" v="33" dt="2022-05-06T19:22:35.087"/>
    <p1510:client id="{C98AEC7F-ED4C-4DAE-BB5F-AA5BB91F0544}" v="433" dt="2022-04-26T01:46:03.325"/>
    <p1510:client id="{C994B843-2594-4A37-AC2A-608E2FAC848E}" v="1373" dt="2022-05-20T13:10:33.175"/>
    <p1510:client id="{CB5C6220-643D-4431-8890-7F933AF73E76}" v="134" dt="2022-04-29T15:49:01.695"/>
    <p1510:client id="{CFBD0038-7745-4690-A75D-177416CB9DAA}" v="96" dt="2023-02-20T21:30:33.206"/>
    <p1510:client id="{D03F810C-7F30-48C3-B097-AF04B7E3B034}" v="12" dt="2022-07-11T12:44:20.374"/>
    <p1510:client id="{D08F36EE-61CB-4A9C-9802-5F9E67807860}" v="2316" dt="2022-05-05T14:00:12.451"/>
    <p1510:client id="{D302EA91-608D-43AE-BA73-CB578DF107D4}" v="3363" dt="2022-05-19T14:04:25.636"/>
    <p1510:client id="{D52B82C6-C1A8-4847-98EA-924D356891D7}" v="1081" dt="2023-02-08T19:23:09.972"/>
    <p1510:client id="{D58E2BF1-57B9-4EDF-9649-0A3EFD8DD88C}" v="6" dt="2022-05-23T12:36:40.473"/>
    <p1510:client id="{D5BB2FE3-4129-4ABE-9C1C-C45559804EC3}" v="6260" dt="2022-05-03T22:29:54.989"/>
    <p1510:client id="{D5FFA3D6-7C09-4BDD-8EC5-C405334720F7}" v="46" dt="2022-07-07T21:13:57.924"/>
    <p1510:client id="{D85D0241-C9F7-4366-9F44-0774C80E304D}" v="27" dt="2022-05-04T18:52:08.148"/>
    <p1510:client id="{D93B04E1-253A-418A-A886-5C6DF66FBAD5}" v="22" dt="2022-06-03T20:27:43.961"/>
    <p1510:client id="{DC39A300-F664-407D-92BE-77D1B7A4A350}" v="307" dt="2022-07-08T13:12:29.497"/>
    <p1510:client id="{DCCF718A-D169-4BD7-8E5E-00425FFC7295}" v="67" dt="2022-06-06T10:33:22.283"/>
    <p1510:client id="{E24DD144-FD27-4AB2-B951-D4E213559F13}" v="62" dt="2022-06-06T19:32:12.918"/>
    <p1510:client id="{E3D02878-0FEB-48A4-B446-FF9ECBF4D598}" v="482" dt="2023-02-22T18:44:35.030"/>
    <p1510:client id="{E3FE201D-3B56-4226-90F9-61554BBC2659}" v="3837" dt="2022-05-02T04:39:21.739"/>
    <p1510:client id="{E44EC979-7B03-4D2F-937F-2CD92DD62923}" v="160" dt="2022-06-03T16:07:21.863"/>
    <p1510:client id="{E64126F2-C6C3-4B95-B419-99A093C25417}" v="130" dt="2022-07-11T19:46:11.760"/>
    <p1510:client id="{E6F26E2F-73CE-4FD4-A42C-6825E7344A17}" v="196" dt="2022-04-26T02:13:47.510"/>
    <p1510:client id="{E72A64B5-0012-49C7-A137-30320E200B7D}" v="12" dt="2022-07-11T20:20:05.304"/>
    <p1510:client id="{E8158281-B77D-4736-B818-4692A9863D87}" v="1709" dt="2023-02-09T22:41:03.402"/>
    <p1510:client id="{E8D793FB-4597-47CE-A3BF-6CEE96C729C9}" v="837" dt="2022-05-09T13:01:52.729"/>
    <p1510:client id="{E9E16363-2861-43CF-A515-84B5D153FD3C}" v="34" dt="2023-02-16T16:47:08.511"/>
    <p1510:client id="{EDA88B3E-32AA-46A9-89CE-476C810A3B33}" v="344" dt="2022-06-03T19:15:16.099"/>
    <p1510:client id="{EEAA79D3-78E9-4657-969C-FE0FE3FE7C17}" v="34" dt="2022-08-31T23:04:30.699"/>
    <p1510:client id="{F5D64F00-6B25-4ECB-8A34-3A83AC344DBC}" v="366" dt="2022-07-06T17:57:39.544"/>
    <p1510:client id="{F83F4FAC-7236-41BE-BC74-867900AB5D0B}" v="2650" dt="2022-04-26T02:38:23.928"/>
    <p1510:client id="{F865A5C0-923F-4C0C-96DD-5B74D8EC7814}" v="786" dt="2023-01-31T02:10:19.327"/>
    <p1510:client id="{F918F010-90CB-4D31-8DCE-8AF43422F5AE}" v="319" dt="2023-02-01T14:14:39.815"/>
    <p1510:client id="{F9BFD76D-3234-4A65-860F-8F545A5EDE99}" v="130" dt="2022-05-06T13:05:12.489"/>
    <p1510:client id="{FA013D28-5190-4B7B-A4C6-26609A15EF8B}" v="1604" dt="2022-05-04T15:47:47.266"/>
    <p1510:client id="{FA280534-936A-4D2F-BEA2-DCBFDFFDB0D4}" v="6" dt="2022-05-20T13:52:01.667"/>
    <p1510:client id="{FA2D269E-830C-4113-B98C-A92B3866A2B6}" v="1" dt="2022-04-26T00:04:20.068"/>
    <p1510:client id="{FDDDD64B-41C2-4810-968A-0B37D1A1C9A3}" v="118" dt="2022-05-04T18:45:27.662"/>
    <p1510:client id="{FE17CDAC-7FA7-424E-A5F9-CE3784B95956}" v="1214" dt="2022-04-26T13:38:52.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418" y="72"/>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Moshasha" userId="9EHtSVgghzHuCZD7D0dYnyawYiZncm3LUXFl2C2qt/w=" providerId="None" clId="Web-{31DE3713-8E11-4559-8A31-D249E1C39E08}"/>
    <pc:docChg chg="modSld">
      <pc:chgData name="Shaun Moshasha" userId="9EHtSVgghzHuCZD7D0dYnyawYiZncm3LUXFl2C2qt/w=" providerId="None" clId="Web-{31DE3713-8E11-4559-8A31-D249E1C39E08}" dt="2023-02-27T20:09:23.599" v="5"/>
      <pc:docMkLst>
        <pc:docMk/>
      </pc:docMkLst>
      <pc:sldChg chg="addSp modSp">
        <pc:chgData name="Shaun Moshasha" userId="9EHtSVgghzHuCZD7D0dYnyawYiZncm3LUXFl2C2qt/w=" providerId="None" clId="Web-{31DE3713-8E11-4559-8A31-D249E1C39E08}" dt="2023-02-27T20:09:23.599" v="5"/>
        <pc:sldMkLst>
          <pc:docMk/>
          <pc:sldMk cId="1749139421" sldId="12341"/>
        </pc:sldMkLst>
        <pc:picChg chg="add mod">
          <ac:chgData name="Shaun Moshasha" userId="9EHtSVgghzHuCZD7D0dYnyawYiZncm3LUXFl2C2qt/w=" providerId="None" clId="Web-{31DE3713-8E11-4559-8A31-D249E1C39E08}" dt="2023-02-27T20:09:23.599" v="5"/>
          <ac:picMkLst>
            <pc:docMk/>
            <pc:sldMk cId="1749139421" sldId="12341"/>
            <ac:picMk id="5" creationId="{46FC82DC-D258-089E-1440-2505D3704C78}"/>
          </ac:picMkLst>
        </pc:picChg>
      </pc:sldChg>
    </pc:docChg>
  </pc:docChgLst>
</pc:chgInfo>
</file>

<file path=ppt/comments/modernComment_304D_D7A8D546.xml><?xml version="1.0" encoding="utf-8"?>
<p188:cmLst xmlns:a="http://schemas.openxmlformats.org/drawingml/2006/main" xmlns:r="http://schemas.openxmlformats.org/officeDocument/2006/relationships" xmlns:p188="http://schemas.microsoft.com/office/powerpoint/2018/8/main">
  <p188:cm id="{9E033CFB-EBDB-481D-8BFC-1197B9420BC0}" authorId="{CE3182BD-1C2B-C72E-C3C3-FB0CAE0CB67C}" status="resolved" created="2023-02-08T23:20:42.329" complete="100000">
    <ac:deMkLst xmlns:ac="http://schemas.microsoft.com/office/drawing/2013/main/command">
      <pc:docMk xmlns:pc="http://schemas.microsoft.com/office/powerpoint/2013/main/command"/>
      <pc:sldMk xmlns:pc="http://schemas.microsoft.com/office/powerpoint/2013/main/command" cId="3618166086" sldId="12365"/>
      <ac:spMk id="3" creationId="{F2433DCD-99DC-1F06-9870-9C030FEE4C7D}"/>
    </ac:deMkLst>
    <p188:txBody>
      <a:bodyPr/>
      <a:lstStyle/>
      <a:p>
        <a:r>
          <a:rPr lang="en-US"/>
          <a:t>can do more, facilitate docking, receive swab, empty entire contents into sample window, etc.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A014D5-B190-B684-BC2B-92460A4ED4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F88467-B92F-DC38-2B46-37D1859692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A85D9-D3AE-4BC4-9F05-AF9EE1AE111B}" type="datetimeFigureOut">
              <a:rPr lang="en-US" smtClean="0"/>
              <a:t>2/28/2023</a:t>
            </a:fld>
            <a:endParaRPr lang="en-US"/>
          </a:p>
        </p:txBody>
      </p:sp>
      <p:sp>
        <p:nvSpPr>
          <p:cNvPr id="4" name="Footer Placeholder 3">
            <a:extLst>
              <a:ext uri="{FF2B5EF4-FFF2-40B4-BE49-F238E27FC236}">
                <a16:creationId xmlns:a16="http://schemas.microsoft.com/office/drawing/2014/main" id="{D7DF0632-BC28-C3DA-2BCF-B5913DEC3B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02991A-9D70-7EAB-1E96-EB6BDF1CF9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4B13D0-EE5F-4CF0-8A94-7513F0861437}" type="slidenum">
              <a:rPr lang="en-US" smtClean="0"/>
              <a:t>‹#›</a:t>
            </a:fld>
            <a:endParaRPr lang="en-US"/>
          </a:p>
        </p:txBody>
      </p:sp>
    </p:spTree>
    <p:extLst>
      <p:ext uri="{BB962C8B-B14F-4D97-AF65-F5344CB8AC3E}">
        <p14:creationId xmlns:p14="http://schemas.microsoft.com/office/powerpoint/2010/main" val="407969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2D7AD-6475-481D-B631-C0C962E6BF46}" type="datetimeFigureOut">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803D1-043B-4AFD-8903-B828F6221BAE}" type="slidenum">
              <a:t>‹#›</a:t>
            </a:fld>
            <a:endParaRPr lang="en-US"/>
          </a:p>
        </p:txBody>
      </p:sp>
    </p:spTree>
    <p:extLst>
      <p:ext uri="{BB962C8B-B14F-4D97-AF65-F5344CB8AC3E}">
        <p14:creationId xmlns:p14="http://schemas.microsoft.com/office/powerpoint/2010/main" val="168017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a:t>
            </a:fld>
            <a:endParaRPr lang="en-US"/>
          </a:p>
        </p:txBody>
      </p:sp>
    </p:spTree>
    <p:extLst>
      <p:ext uri="{BB962C8B-B14F-4D97-AF65-F5344CB8AC3E}">
        <p14:creationId xmlns:p14="http://schemas.microsoft.com/office/powerpoint/2010/main" val="128646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13</a:t>
            </a:fld>
            <a:endParaRPr lang="en-US"/>
          </a:p>
        </p:txBody>
      </p:sp>
    </p:spTree>
    <p:extLst>
      <p:ext uri="{BB962C8B-B14F-4D97-AF65-F5344CB8AC3E}">
        <p14:creationId xmlns:p14="http://schemas.microsoft.com/office/powerpoint/2010/main" val="312829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14</a:t>
            </a:fld>
            <a:endParaRPr lang="en-US"/>
          </a:p>
        </p:txBody>
      </p:sp>
    </p:spTree>
    <p:extLst>
      <p:ext uri="{BB962C8B-B14F-4D97-AF65-F5344CB8AC3E}">
        <p14:creationId xmlns:p14="http://schemas.microsoft.com/office/powerpoint/2010/main" val="237482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15</a:t>
            </a:fld>
            <a:endParaRPr lang="en-US"/>
          </a:p>
        </p:txBody>
      </p:sp>
    </p:spTree>
    <p:extLst>
      <p:ext uri="{BB962C8B-B14F-4D97-AF65-F5344CB8AC3E}">
        <p14:creationId xmlns:p14="http://schemas.microsoft.com/office/powerpoint/2010/main" val="322148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16</a:t>
            </a:fld>
            <a:endParaRPr lang="en-US"/>
          </a:p>
        </p:txBody>
      </p:sp>
    </p:spTree>
    <p:extLst>
      <p:ext uri="{BB962C8B-B14F-4D97-AF65-F5344CB8AC3E}">
        <p14:creationId xmlns:p14="http://schemas.microsoft.com/office/powerpoint/2010/main" val="2315166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17</a:t>
            </a:fld>
            <a:endParaRPr lang="en-US"/>
          </a:p>
        </p:txBody>
      </p:sp>
    </p:spTree>
    <p:extLst>
      <p:ext uri="{BB962C8B-B14F-4D97-AF65-F5344CB8AC3E}">
        <p14:creationId xmlns:p14="http://schemas.microsoft.com/office/powerpoint/2010/main" val="2650130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19</a:t>
            </a:fld>
            <a:endParaRPr lang="en-US"/>
          </a:p>
        </p:txBody>
      </p:sp>
    </p:spTree>
    <p:extLst>
      <p:ext uri="{BB962C8B-B14F-4D97-AF65-F5344CB8AC3E}">
        <p14:creationId xmlns:p14="http://schemas.microsoft.com/office/powerpoint/2010/main" val="194923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20</a:t>
            </a:fld>
            <a:endParaRPr lang="en-US"/>
          </a:p>
        </p:txBody>
      </p:sp>
    </p:spTree>
    <p:extLst>
      <p:ext uri="{BB962C8B-B14F-4D97-AF65-F5344CB8AC3E}">
        <p14:creationId xmlns:p14="http://schemas.microsoft.com/office/powerpoint/2010/main" val="45356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21</a:t>
            </a:fld>
            <a:endParaRPr lang="en-US"/>
          </a:p>
        </p:txBody>
      </p:sp>
    </p:spTree>
    <p:extLst>
      <p:ext uri="{BB962C8B-B14F-4D97-AF65-F5344CB8AC3E}">
        <p14:creationId xmlns:p14="http://schemas.microsoft.com/office/powerpoint/2010/main" val="1060256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22</a:t>
            </a:fld>
            <a:endParaRPr lang="en-US"/>
          </a:p>
        </p:txBody>
      </p:sp>
    </p:spTree>
    <p:extLst>
      <p:ext uri="{BB962C8B-B14F-4D97-AF65-F5344CB8AC3E}">
        <p14:creationId xmlns:p14="http://schemas.microsoft.com/office/powerpoint/2010/main" val="180238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24</a:t>
            </a:fld>
            <a:endParaRPr lang="en-US"/>
          </a:p>
        </p:txBody>
      </p:sp>
    </p:spTree>
    <p:extLst>
      <p:ext uri="{BB962C8B-B14F-4D97-AF65-F5344CB8AC3E}">
        <p14:creationId xmlns:p14="http://schemas.microsoft.com/office/powerpoint/2010/main" val="96956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3</a:t>
            </a:fld>
            <a:endParaRPr lang="en-US"/>
          </a:p>
        </p:txBody>
      </p:sp>
    </p:spTree>
    <p:extLst>
      <p:ext uri="{BB962C8B-B14F-4D97-AF65-F5344CB8AC3E}">
        <p14:creationId xmlns:p14="http://schemas.microsoft.com/office/powerpoint/2010/main" val="3975626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25</a:t>
            </a:fld>
            <a:endParaRPr lang="en-US"/>
          </a:p>
        </p:txBody>
      </p:sp>
    </p:spTree>
    <p:extLst>
      <p:ext uri="{BB962C8B-B14F-4D97-AF65-F5344CB8AC3E}">
        <p14:creationId xmlns:p14="http://schemas.microsoft.com/office/powerpoint/2010/main" val="67289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26</a:t>
            </a:fld>
            <a:endParaRPr lang="en-US"/>
          </a:p>
        </p:txBody>
      </p:sp>
    </p:spTree>
    <p:extLst>
      <p:ext uri="{BB962C8B-B14F-4D97-AF65-F5344CB8AC3E}">
        <p14:creationId xmlns:p14="http://schemas.microsoft.com/office/powerpoint/2010/main" val="246124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27</a:t>
            </a:fld>
            <a:endParaRPr lang="en-US"/>
          </a:p>
        </p:txBody>
      </p:sp>
    </p:spTree>
    <p:extLst>
      <p:ext uri="{BB962C8B-B14F-4D97-AF65-F5344CB8AC3E}">
        <p14:creationId xmlns:p14="http://schemas.microsoft.com/office/powerpoint/2010/main" val="392788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29</a:t>
            </a:fld>
            <a:endParaRPr lang="en-US"/>
          </a:p>
        </p:txBody>
      </p:sp>
    </p:spTree>
    <p:extLst>
      <p:ext uri="{BB962C8B-B14F-4D97-AF65-F5344CB8AC3E}">
        <p14:creationId xmlns:p14="http://schemas.microsoft.com/office/powerpoint/2010/main" val="732721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30</a:t>
            </a:fld>
            <a:endParaRPr lang="en-US"/>
          </a:p>
        </p:txBody>
      </p:sp>
    </p:spTree>
    <p:extLst>
      <p:ext uri="{BB962C8B-B14F-4D97-AF65-F5344CB8AC3E}">
        <p14:creationId xmlns:p14="http://schemas.microsoft.com/office/powerpoint/2010/main" val="3040450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32</a:t>
            </a:fld>
            <a:endParaRPr lang="en-US"/>
          </a:p>
        </p:txBody>
      </p:sp>
    </p:spTree>
    <p:extLst>
      <p:ext uri="{BB962C8B-B14F-4D97-AF65-F5344CB8AC3E}">
        <p14:creationId xmlns:p14="http://schemas.microsoft.com/office/powerpoint/2010/main" val="262452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4</a:t>
            </a:fld>
            <a:endParaRPr lang="en-US"/>
          </a:p>
        </p:txBody>
      </p:sp>
    </p:spTree>
    <p:extLst>
      <p:ext uri="{BB962C8B-B14F-4D97-AF65-F5344CB8AC3E}">
        <p14:creationId xmlns:p14="http://schemas.microsoft.com/office/powerpoint/2010/main" val="249378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6</a:t>
            </a:fld>
            <a:endParaRPr lang="en-US"/>
          </a:p>
        </p:txBody>
      </p:sp>
    </p:spTree>
    <p:extLst>
      <p:ext uri="{BB962C8B-B14F-4D97-AF65-F5344CB8AC3E}">
        <p14:creationId xmlns:p14="http://schemas.microsoft.com/office/powerpoint/2010/main" val="330883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7</a:t>
            </a:fld>
            <a:endParaRPr lang="en-US"/>
          </a:p>
        </p:txBody>
      </p:sp>
    </p:spTree>
    <p:extLst>
      <p:ext uri="{BB962C8B-B14F-4D97-AF65-F5344CB8AC3E}">
        <p14:creationId xmlns:p14="http://schemas.microsoft.com/office/powerpoint/2010/main" val="187297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8</a:t>
            </a:fld>
            <a:endParaRPr lang="en-US"/>
          </a:p>
        </p:txBody>
      </p:sp>
    </p:spTree>
    <p:extLst>
      <p:ext uri="{BB962C8B-B14F-4D97-AF65-F5344CB8AC3E}">
        <p14:creationId xmlns:p14="http://schemas.microsoft.com/office/powerpoint/2010/main" val="251602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10</a:t>
            </a:fld>
            <a:endParaRPr lang="en-US"/>
          </a:p>
        </p:txBody>
      </p:sp>
    </p:spTree>
    <p:extLst>
      <p:ext uri="{BB962C8B-B14F-4D97-AF65-F5344CB8AC3E}">
        <p14:creationId xmlns:p14="http://schemas.microsoft.com/office/powerpoint/2010/main" val="284254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11</a:t>
            </a:fld>
            <a:endParaRPr lang="en-US"/>
          </a:p>
        </p:txBody>
      </p:sp>
    </p:spTree>
    <p:extLst>
      <p:ext uri="{BB962C8B-B14F-4D97-AF65-F5344CB8AC3E}">
        <p14:creationId xmlns:p14="http://schemas.microsoft.com/office/powerpoint/2010/main" val="136281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3152D-77D0-F74F-A4E4-38C7D1031110}" type="slidenum">
              <a:rPr lang="en-US" smtClean="0"/>
              <a:t>12</a:t>
            </a:fld>
            <a:endParaRPr lang="en-US"/>
          </a:p>
        </p:txBody>
      </p:sp>
    </p:spTree>
    <p:extLst>
      <p:ext uri="{BB962C8B-B14F-4D97-AF65-F5344CB8AC3E}">
        <p14:creationId xmlns:p14="http://schemas.microsoft.com/office/powerpoint/2010/main" val="204478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2/28/2023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680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924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2/28/2023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606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448887" y="599725"/>
            <a:ext cx="3699164"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hasCustomPrompt="1"/>
          </p:nvPr>
        </p:nvSpPr>
        <p:spPr>
          <a:xfrm>
            <a:off x="606829" y="837463"/>
            <a:ext cx="3391593" cy="5183073"/>
          </a:xfrm>
        </p:spPr>
        <p:txBody>
          <a:bodyPr vert="horz" anchor="ctr"/>
          <a:lstStyle>
            <a:lvl1pPr algn="ctr">
              <a:defRPr/>
            </a:lvl1pPr>
          </a:lstStyle>
          <a:p>
            <a:r>
              <a:rPr lang="en-US" dirty="0"/>
              <a:t>OVERVIEW</a:t>
            </a:r>
          </a:p>
        </p:txBody>
      </p:sp>
    </p:spTree>
    <p:extLst>
      <p:ext uri="{BB962C8B-B14F-4D97-AF65-F5344CB8AC3E}">
        <p14:creationId xmlns:p14="http://schemas.microsoft.com/office/powerpoint/2010/main" val="3425440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FFF354FF-BC3E-2C50-D73E-E6BEFDDBC3FA}"/>
              </a:ext>
            </a:extLst>
          </p:cNvPr>
          <p:cNvSpPr>
            <a:spLocks noGrp="1"/>
          </p:cNvSpPr>
          <p:nvPr>
            <p:ph type="body" sz="quarter" idx="13"/>
          </p:nvPr>
        </p:nvSpPr>
        <p:spPr>
          <a:xfrm>
            <a:off x="581025" y="3233737"/>
            <a:ext cx="10993438" cy="3017433"/>
          </a:xfrm>
        </p:spPr>
        <p:txBody>
          <a:bodyPr anchor="ctr"/>
          <a:lstStyle>
            <a:lvl1pPr marL="306000" indent="-306000">
              <a:lnSpc>
                <a:spcPct val="100000"/>
              </a:lnSpc>
              <a:spcBef>
                <a:spcPts val="1200"/>
              </a:spcBef>
              <a:spcAft>
                <a:spcPts val="600"/>
              </a:spcAft>
              <a:buClr>
                <a:schemeClr val="bg1"/>
              </a:buClr>
              <a:buSzPct val="100000"/>
              <a:buFont typeface="Arial" panose="020B0604020202020204" pitchFamily="34" charset="0"/>
              <a:buChar char="•"/>
              <a:defRPr sz="2400" b="1">
                <a:solidFill>
                  <a:schemeClr val="bg1"/>
                </a:solidFill>
              </a:defRPr>
            </a:lvl1pPr>
            <a:lvl2pPr marL="630000" indent="-306000">
              <a:spcBef>
                <a:spcPts val="0"/>
              </a:spcBef>
              <a:spcAft>
                <a:spcPts val="0"/>
              </a:spcAft>
              <a:buClr>
                <a:schemeClr val="bg1"/>
              </a:buClr>
              <a:buSzPct val="100000"/>
              <a:buFont typeface="Arial" panose="020B0604020202020204" pitchFamily="34" charset="0"/>
              <a:buChar char="•"/>
              <a:defRPr sz="2400" b="1">
                <a:solidFill>
                  <a:schemeClr val="bg1"/>
                </a:solidFill>
              </a:defRPr>
            </a:lvl2pPr>
            <a:lvl3pPr marL="900000" indent="-270000">
              <a:spcBef>
                <a:spcPts val="0"/>
              </a:spcBef>
              <a:spcAft>
                <a:spcPts val="0"/>
              </a:spcAft>
              <a:buClr>
                <a:schemeClr val="bg1"/>
              </a:buClr>
              <a:buSzPct val="100000"/>
              <a:buFont typeface="Arial" panose="020B0604020202020204" pitchFamily="34" charset="0"/>
              <a:buChar char="•"/>
              <a:defRPr sz="2000" b="1">
                <a:solidFill>
                  <a:schemeClr val="bg1"/>
                </a:solidFill>
              </a:defRPr>
            </a:lvl3pPr>
            <a:lvl4pPr marL="124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4pPr>
            <a:lvl5pPr marL="160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6351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a:extLst>
              <a:ext uri="{FF2B5EF4-FFF2-40B4-BE49-F238E27FC236}">
                <a16:creationId xmlns:a16="http://schemas.microsoft.com/office/drawing/2014/main" id="{DA7DD47E-D583-4295-0967-1122B06D23E2}"/>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DEPLOYMENT CORE</a:t>
            </a:r>
          </a:p>
        </p:txBody>
      </p:sp>
      <p:sp>
        <p:nvSpPr>
          <p:cNvPr id="10" name="Text Placeholder 9">
            <a:extLst>
              <a:ext uri="{FF2B5EF4-FFF2-40B4-BE49-F238E27FC236}">
                <a16:creationId xmlns:a16="http://schemas.microsoft.com/office/drawing/2014/main" id="{FFF354FF-BC3E-2C50-D73E-E6BEFDDBC3FA}"/>
              </a:ext>
            </a:extLst>
          </p:cNvPr>
          <p:cNvSpPr>
            <a:spLocks noGrp="1"/>
          </p:cNvSpPr>
          <p:nvPr>
            <p:ph type="body" sz="quarter" idx="13"/>
          </p:nvPr>
        </p:nvSpPr>
        <p:spPr>
          <a:xfrm>
            <a:off x="581025" y="3233737"/>
            <a:ext cx="10993438" cy="3017433"/>
          </a:xfrm>
        </p:spPr>
        <p:txBody>
          <a:bodyPr anchor="ctr"/>
          <a:lstStyle>
            <a:lvl1pPr marL="306000" indent="-306000">
              <a:lnSpc>
                <a:spcPct val="100000"/>
              </a:lnSpc>
              <a:spcBef>
                <a:spcPts val="1200"/>
              </a:spcBef>
              <a:spcAft>
                <a:spcPts val="600"/>
              </a:spcAft>
              <a:buClr>
                <a:schemeClr val="bg1"/>
              </a:buClr>
              <a:buSzPct val="100000"/>
              <a:buFont typeface="Arial" panose="020B0604020202020204" pitchFamily="34" charset="0"/>
              <a:buChar char="•"/>
              <a:defRPr sz="2400" b="1">
                <a:solidFill>
                  <a:schemeClr val="bg1"/>
                </a:solidFill>
              </a:defRPr>
            </a:lvl1pPr>
            <a:lvl2pPr marL="630000" indent="-306000">
              <a:spcBef>
                <a:spcPts val="0"/>
              </a:spcBef>
              <a:spcAft>
                <a:spcPts val="0"/>
              </a:spcAft>
              <a:buClr>
                <a:schemeClr val="bg1"/>
              </a:buClr>
              <a:buSzPct val="100000"/>
              <a:buFont typeface="Arial" panose="020B0604020202020204" pitchFamily="34" charset="0"/>
              <a:buChar char="•"/>
              <a:defRPr sz="2400" b="1">
                <a:solidFill>
                  <a:schemeClr val="bg1"/>
                </a:solidFill>
              </a:defRPr>
            </a:lvl2pPr>
            <a:lvl3pPr marL="900000" indent="-270000">
              <a:spcBef>
                <a:spcPts val="0"/>
              </a:spcBef>
              <a:spcAft>
                <a:spcPts val="0"/>
              </a:spcAft>
              <a:buClr>
                <a:schemeClr val="bg1"/>
              </a:buClr>
              <a:buSzPct val="100000"/>
              <a:buFont typeface="Arial" panose="020B0604020202020204" pitchFamily="34" charset="0"/>
              <a:buChar char="•"/>
              <a:defRPr sz="2000" b="1">
                <a:solidFill>
                  <a:schemeClr val="bg1"/>
                </a:solidFill>
              </a:defRPr>
            </a:lvl3pPr>
            <a:lvl4pPr marL="124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4pPr>
            <a:lvl5pPr marL="160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695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428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3651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363288"/>
            <a:ext cx="11029615" cy="4495512"/>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
        <p:nvSpPr>
          <p:cNvPr id="8" name="Subtitle 2">
            <a:extLst>
              <a:ext uri="{FF2B5EF4-FFF2-40B4-BE49-F238E27FC236}">
                <a16:creationId xmlns:a16="http://schemas.microsoft.com/office/drawing/2014/main" id="{A5881FD4-F17E-42BC-623D-CB75B79069DA}"/>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DEPLOYMENT CORE</a:t>
            </a:r>
          </a:p>
        </p:txBody>
      </p:sp>
    </p:spTree>
    <p:extLst>
      <p:ext uri="{BB962C8B-B14F-4D97-AF65-F5344CB8AC3E}">
        <p14:creationId xmlns:p14="http://schemas.microsoft.com/office/powerpoint/2010/main" val="240611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840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14406"/>
            <a:ext cx="11029616" cy="840321"/>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704108"/>
            <a:ext cx="11029615" cy="4154691"/>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
        <p:nvSpPr>
          <p:cNvPr id="8" name="Subtitle 2">
            <a:extLst>
              <a:ext uri="{FF2B5EF4-FFF2-40B4-BE49-F238E27FC236}">
                <a16:creationId xmlns:a16="http://schemas.microsoft.com/office/drawing/2014/main" id="{A5881FD4-F17E-42BC-623D-CB75B79069DA}"/>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DEPLOYMENT CORE</a:t>
            </a:r>
          </a:p>
        </p:txBody>
      </p:sp>
    </p:spTree>
    <p:extLst>
      <p:ext uri="{BB962C8B-B14F-4D97-AF65-F5344CB8AC3E}">
        <p14:creationId xmlns:p14="http://schemas.microsoft.com/office/powerpoint/2010/main" val="25846874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FFF354FF-BC3E-2C50-D73E-E6BEFDDBC3FA}"/>
              </a:ext>
            </a:extLst>
          </p:cNvPr>
          <p:cNvSpPr>
            <a:spLocks noGrp="1"/>
          </p:cNvSpPr>
          <p:nvPr>
            <p:ph type="body" sz="quarter" idx="13"/>
          </p:nvPr>
        </p:nvSpPr>
        <p:spPr>
          <a:xfrm>
            <a:off x="581025" y="3233737"/>
            <a:ext cx="10993438" cy="3017433"/>
          </a:xfrm>
        </p:spPr>
        <p:txBody>
          <a:bodyPr anchor="ctr"/>
          <a:lstStyle>
            <a:lvl1pPr marL="306000" indent="-306000">
              <a:lnSpc>
                <a:spcPct val="100000"/>
              </a:lnSpc>
              <a:spcBef>
                <a:spcPts val="1200"/>
              </a:spcBef>
              <a:spcAft>
                <a:spcPts val="600"/>
              </a:spcAft>
              <a:buClr>
                <a:schemeClr val="bg1"/>
              </a:buClr>
              <a:buSzPct val="100000"/>
              <a:buFont typeface="Arial" panose="020B0604020202020204" pitchFamily="34" charset="0"/>
              <a:buChar char="•"/>
              <a:defRPr sz="2400" b="1">
                <a:solidFill>
                  <a:schemeClr val="bg1"/>
                </a:solidFill>
              </a:defRPr>
            </a:lvl1pPr>
            <a:lvl2pPr marL="630000" indent="-306000">
              <a:spcBef>
                <a:spcPts val="0"/>
              </a:spcBef>
              <a:spcAft>
                <a:spcPts val="0"/>
              </a:spcAft>
              <a:buClr>
                <a:schemeClr val="bg1"/>
              </a:buClr>
              <a:buSzPct val="100000"/>
              <a:buFont typeface="Arial" panose="020B0604020202020204" pitchFamily="34" charset="0"/>
              <a:buChar char="•"/>
              <a:defRPr sz="2400" b="1">
                <a:solidFill>
                  <a:schemeClr val="bg1"/>
                </a:solidFill>
              </a:defRPr>
            </a:lvl2pPr>
            <a:lvl3pPr marL="900000" indent="-270000">
              <a:spcBef>
                <a:spcPts val="0"/>
              </a:spcBef>
              <a:spcAft>
                <a:spcPts val="0"/>
              </a:spcAft>
              <a:buClr>
                <a:schemeClr val="bg1"/>
              </a:buClr>
              <a:buSzPct val="100000"/>
              <a:buFont typeface="Arial" panose="020B0604020202020204" pitchFamily="34" charset="0"/>
              <a:buChar char="•"/>
              <a:defRPr sz="2000" b="1">
                <a:solidFill>
                  <a:schemeClr val="bg1"/>
                </a:solidFill>
              </a:defRPr>
            </a:lvl3pPr>
            <a:lvl4pPr marL="124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4pPr>
            <a:lvl5pPr marL="160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695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428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3651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363288"/>
            <a:ext cx="11029615" cy="4495512"/>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
        <p:nvSpPr>
          <p:cNvPr id="8" name="Subtitle 2">
            <a:extLst>
              <a:ext uri="{FF2B5EF4-FFF2-40B4-BE49-F238E27FC236}">
                <a16:creationId xmlns:a16="http://schemas.microsoft.com/office/drawing/2014/main" id="{A5881FD4-F17E-42BC-623D-CB75B79069DA}"/>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ACCESSIBILITY PROGRAM</a:t>
            </a:r>
          </a:p>
        </p:txBody>
      </p:sp>
    </p:spTree>
    <p:extLst>
      <p:ext uri="{BB962C8B-B14F-4D97-AF65-F5344CB8AC3E}">
        <p14:creationId xmlns:p14="http://schemas.microsoft.com/office/powerpoint/2010/main" val="240611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840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14406"/>
            <a:ext cx="11029616" cy="840321"/>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704108"/>
            <a:ext cx="11029615" cy="4154691"/>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
        <p:nvSpPr>
          <p:cNvPr id="8" name="Subtitle 2">
            <a:extLst>
              <a:ext uri="{FF2B5EF4-FFF2-40B4-BE49-F238E27FC236}">
                <a16:creationId xmlns:a16="http://schemas.microsoft.com/office/drawing/2014/main" id="{A5881FD4-F17E-42BC-623D-CB75B79069DA}"/>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ACCESSIBILITY PROGRAM</a:t>
            </a:r>
          </a:p>
        </p:txBody>
      </p:sp>
    </p:spTree>
    <p:extLst>
      <p:ext uri="{BB962C8B-B14F-4D97-AF65-F5344CB8AC3E}">
        <p14:creationId xmlns:p14="http://schemas.microsoft.com/office/powerpoint/2010/main" val="2584687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1942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428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3651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363288"/>
            <a:ext cx="11029615" cy="4495512"/>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2406111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840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14406"/>
            <a:ext cx="11029616" cy="840321"/>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704108"/>
            <a:ext cx="11029615" cy="4154691"/>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25846874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2BEC0EA-C2EC-104E-80BD-3149312A1B52}" type="slidenum">
              <a:rPr lang="en-US" smtClean="0"/>
              <a:t>‹#›</a:t>
            </a:fld>
            <a:endParaRPr lang="en-US"/>
          </a:p>
        </p:txBody>
      </p:sp>
    </p:spTree>
    <p:extLst>
      <p:ext uri="{BB962C8B-B14F-4D97-AF65-F5344CB8AC3E}">
        <p14:creationId xmlns:p14="http://schemas.microsoft.com/office/powerpoint/2010/main" val="339435201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CC4399-7A5C-5440-BEBD-437CD029BDA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325757861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CC4399-7A5C-5440-BEBD-437CD029BDA4}"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16818439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CC4399-7A5C-5440-BEBD-437CD029BDA4}"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EC0EA-C2EC-104E-80BD-3149312A1B52}"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78985778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C4399-7A5C-5440-BEBD-437CD029BDA4}"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182606419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2CC4399-7A5C-5440-BEBD-437CD029BDA4}" type="datetimeFigureOut">
              <a:rPr lang="en-US" smtClean="0"/>
              <a:t>2/28/2023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2BEC0EA-C2EC-104E-80BD-3149312A1B52}" type="slidenum">
              <a:rPr lang="en-US" smtClean="0"/>
              <a:t>‹#›</a:t>
            </a:fld>
            <a:endParaRPr lang="en-US"/>
          </a:p>
        </p:txBody>
      </p:sp>
    </p:spTree>
    <p:extLst>
      <p:ext uri="{BB962C8B-B14F-4D97-AF65-F5344CB8AC3E}">
        <p14:creationId xmlns:p14="http://schemas.microsoft.com/office/powerpoint/2010/main" val="62342065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C4399-7A5C-5440-BEBD-437CD029BDA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365460517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225143263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2/28/2023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0970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448887" y="599725"/>
            <a:ext cx="3699164"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hasCustomPrompt="1"/>
          </p:nvPr>
        </p:nvSpPr>
        <p:spPr>
          <a:xfrm>
            <a:off x="606829" y="837463"/>
            <a:ext cx="3391593" cy="5183073"/>
          </a:xfrm>
        </p:spPr>
        <p:txBody>
          <a:bodyPr vert="horz" anchor="ctr"/>
          <a:lstStyle>
            <a:lvl1pPr algn="ctr">
              <a:defRPr/>
            </a:lvl1pPr>
          </a:lstStyle>
          <a:p>
            <a:r>
              <a:rPr lang="en-US" dirty="0"/>
              <a:t>OVERVIEW</a:t>
            </a:r>
          </a:p>
        </p:txBody>
      </p:sp>
    </p:spTree>
    <p:extLst>
      <p:ext uri="{BB962C8B-B14F-4D97-AF65-F5344CB8AC3E}">
        <p14:creationId xmlns:p14="http://schemas.microsoft.com/office/powerpoint/2010/main" val="87157792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2BEC0EA-C2EC-104E-80BD-3149312A1B52}" type="slidenum">
              <a:rPr lang="en-US" smtClean="0"/>
              <a:t>‹#›</a:t>
            </a:fld>
            <a:endParaRPr lang="en-US"/>
          </a:p>
        </p:txBody>
      </p:sp>
    </p:spTree>
    <p:extLst>
      <p:ext uri="{BB962C8B-B14F-4D97-AF65-F5344CB8AC3E}">
        <p14:creationId xmlns:p14="http://schemas.microsoft.com/office/powerpoint/2010/main" val="87157792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84420AB-5591-6148-A4BE-6F10F85FE6B9}" type="datetimeFigureOut">
              <a:rPr lang="en-US" smtClean="0"/>
              <a:t>2/28/2023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0D37DAD-BCAE-C14C-A38B-1C81937C733A}" type="slidenum">
              <a:rPr lang="en-US" smtClean="0"/>
              <a:t>‹#›</a:t>
            </a:fld>
            <a:endParaRPr lang="en-US"/>
          </a:p>
        </p:txBody>
      </p:sp>
    </p:spTree>
    <p:extLst>
      <p:ext uri="{BB962C8B-B14F-4D97-AF65-F5344CB8AC3E}">
        <p14:creationId xmlns:p14="http://schemas.microsoft.com/office/powerpoint/2010/main" val="199520623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6B9EB24-3210-4325-B63A-C47A578B03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87100" y="43363"/>
            <a:ext cx="882963" cy="803094"/>
          </a:xfrm>
          <a:prstGeom prst="rect">
            <a:avLst/>
          </a:prstGeom>
        </p:spPr>
      </p:pic>
    </p:spTree>
    <p:extLst>
      <p:ext uri="{BB962C8B-B14F-4D97-AF65-F5344CB8AC3E}">
        <p14:creationId xmlns:p14="http://schemas.microsoft.com/office/powerpoint/2010/main" val="163524594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a:extLst>
              <a:ext uri="{FF2B5EF4-FFF2-40B4-BE49-F238E27FC236}">
                <a16:creationId xmlns:a16="http://schemas.microsoft.com/office/drawing/2014/main" id="{DA7DD47E-D583-4295-0967-1122B06D23E2}"/>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DEPLOYMENT CORE</a:t>
            </a:r>
          </a:p>
        </p:txBody>
      </p:sp>
      <p:sp>
        <p:nvSpPr>
          <p:cNvPr id="10" name="Text Placeholder 9">
            <a:extLst>
              <a:ext uri="{FF2B5EF4-FFF2-40B4-BE49-F238E27FC236}">
                <a16:creationId xmlns:a16="http://schemas.microsoft.com/office/drawing/2014/main" id="{FFF354FF-BC3E-2C50-D73E-E6BEFDDBC3FA}"/>
              </a:ext>
            </a:extLst>
          </p:cNvPr>
          <p:cNvSpPr>
            <a:spLocks noGrp="1"/>
          </p:cNvSpPr>
          <p:nvPr>
            <p:ph type="body" sz="quarter" idx="13"/>
          </p:nvPr>
        </p:nvSpPr>
        <p:spPr>
          <a:xfrm>
            <a:off x="581025" y="3233737"/>
            <a:ext cx="10993438" cy="3017433"/>
          </a:xfrm>
        </p:spPr>
        <p:txBody>
          <a:bodyPr anchor="ctr"/>
          <a:lstStyle>
            <a:lvl1pPr marL="306000" indent="-306000">
              <a:lnSpc>
                <a:spcPct val="100000"/>
              </a:lnSpc>
              <a:spcBef>
                <a:spcPts val="1200"/>
              </a:spcBef>
              <a:spcAft>
                <a:spcPts val="600"/>
              </a:spcAft>
              <a:buClr>
                <a:schemeClr val="bg1"/>
              </a:buClr>
              <a:buSzPct val="100000"/>
              <a:buFont typeface="Arial" panose="020B0604020202020204" pitchFamily="34" charset="0"/>
              <a:buChar char="•"/>
              <a:defRPr sz="2400" b="1">
                <a:solidFill>
                  <a:schemeClr val="bg1"/>
                </a:solidFill>
              </a:defRPr>
            </a:lvl1pPr>
            <a:lvl2pPr marL="630000" indent="-306000">
              <a:spcBef>
                <a:spcPts val="0"/>
              </a:spcBef>
              <a:spcAft>
                <a:spcPts val="0"/>
              </a:spcAft>
              <a:buClr>
                <a:schemeClr val="bg1"/>
              </a:buClr>
              <a:buSzPct val="100000"/>
              <a:buFont typeface="Arial" panose="020B0604020202020204" pitchFamily="34" charset="0"/>
              <a:buChar char="•"/>
              <a:defRPr sz="2400" b="1">
                <a:solidFill>
                  <a:schemeClr val="bg1"/>
                </a:solidFill>
              </a:defRPr>
            </a:lvl2pPr>
            <a:lvl3pPr marL="900000" indent="-270000">
              <a:spcBef>
                <a:spcPts val="0"/>
              </a:spcBef>
              <a:spcAft>
                <a:spcPts val="0"/>
              </a:spcAft>
              <a:buClr>
                <a:schemeClr val="bg1"/>
              </a:buClr>
              <a:buSzPct val="100000"/>
              <a:buFont typeface="Arial" panose="020B0604020202020204" pitchFamily="34" charset="0"/>
              <a:buChar char="•"/>
              <a:defRPr sz="2000" b="1">
                <a:solidFill>
                  <a:schemeClr val="bg1"/>
                </a:solidFill>
              </a:defRPr>
            </a:lvl3pPr>
            <a:lvl4pPr marL="124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4pPr>
            <a:lvl5pPr marL="160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69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428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3651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363288"/>
            <a:ext cx="11029615" cy="4495512"/>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
        <p:nvSpPr>
          <p:cNvPr id="8" name="Subtitle 2">
            <a:extLst>
              <a:ext uri="{FF2B5EF4-FFF2-40B4-BE49-F238E27FC236}">
                <a16:creationId xmlns:a16="http://schemas.microsoft.com/office/drawing/2014/main" id="{A5881FD4-F17E-42BC-623D-CB75B79069DA}"/>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DEPLOYMENT CORE</a:t>
            </a:r>
          </a:p>
        </p:txBody>
      </p:sp>
    </p:spTree>
    <p:extLst>
      <p:ext uri="{BB962C8B-B14F-4D97-AF65-F5344CB8AC3E}">
        <p14:creationId xmlns:p14="http://schemas.microsoft.com/office/powerpoint/2010/main" val="24061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840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14406"/>
            <a:ext cx="11029616" cy="840321"/>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704108"/>
            <a:ext cx="11029615" cy="4154691"/>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
        <p:nvSpPr>
          <p:cNvPr id="8" name="Subtitle 2">
            <a:extLst>
              <a:ext uri="{FF2B5EF4-FFF2-40B4-BE49-F238E27FC236}">
                <a16:creationId xmlns:a16="http://schemas.microsoft.com/office/drawing/2014/main" id="{A5881FD4-F17E-42BC-623D-CB75B79069DA}"/>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DEPLOYMENT CORE</a:t>
            </a:r>
          </a:p>
        </p:txBody>
      </p:sp>
    </p:spTree>
    <p:extLst>
      <p:ext uri="{BB962C8B-B14F-4D97-AF65-F5344CB8AC3E}">
        <p14:creationId xmlns:p14="http://schemas.microsoft.com/office/powerpoint/2010/main" val="258468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FFF354FF-BC3E-2C50-D73E-E6BEFDDBC3FA}"/>
              </a:ext>
            </a:extLst>
          </p:cNvPr>
          <p:cNvSpPr>
            <a:spLocks noGrp="1"/>
          </p:cNvSpPr>
          <p:nvPr>
            <p:ph type="body" sz="quarter" idx="13"/>
          </p:nvPr>
        </p:nvSpPr>
        <p:spPr>
          <a:xfrm>
            <a:off x="581025" y="3233737"/>
            <a:ext cx="10993438" cy="3017433"/>
          </a:xfrm>
        </p:spPr>
        <p:txBody>
          <a:bodyPr anchor="ctr"/>
          <a:lstStyle>
            <a:lvl1pPr marL="306000" indent="-306000">
              <a:lnSpc>
                <a:spcPct val="100000"/>
              </a:lnSpc>
              <a:spcBef>
                <a:spcPts val="1200"/>
              </a:spcBef>
              <a:spcAft>
                <a:spcPts val="600"/>
              </a:spcAft>
              <a:buClr>
                <a:schemeClr val="bg1"/>
              </a:buClr>
              <a:buSzPct val="100000"/>
              <a:buFont typeface="Arial" panose="020B0604020202020204" pitchFamily="34" charset="0"/>
              <a:buChar char="•"/>
              <a:defRPr sz="2400" b="1">
                <a:solidFill>
                  <a:schemeClr val="bg1"/>
                </a:solidFill>
              </a:defRPr>
            </a:lvl1pPr>
            <a:lvl2pPr marL="630000" indent="-306000">
              <a:spcBef>
                <a:spcPts val="0"/>
              </a:spcBef>
              <a:spcAft>
                <a:spcPts val="0"/>
              </a:spcAft>
              <a:buClr>
                <a:schemeClr val="bg1"/>
              </a:buClr>
              <a:buSzPct val="100000"/>
              <a:buFont typeface="Arial" panose="020B0604020202020204" pitchFamily="34" charset="0"/>
              <a:buChar char="•"/>
              <a:defRPr sz="2400" b="1">
                <a:solidFill>
                  <a:schemeClr val="bg1"/>
                </a:solidFill>
              </a:defRPr>
            </a:lvl2pPr>
            <a:lvl3pPr marL="900000" indent="-270000">
              <a:spcBef>
                <a:spcPts val="0"/>
              </a:spcBef>
              <a:spcAft>
                <a:spcPts val="0"/>
              </a:spcAft>
              <a:buClr>
                <a:schemeClr val="bg1"/>
              </a:buClr>
              <a:buSzPct val="100000"/>
              <a:buFont typeface="Arial" panose="020B0604020202020204" pitchFamily="34" charset="0"/>
              <a:buChar char="•"/>
              <a:defRPr sz="2000" b="1">
                <a:solidFill>
                  <a:schemeClr val="bg1"/>
                </a:solidFill>
              </a:defRPr>
            </a:lvl3pPr>
            <a:lvl4pPr marL="124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4pPr>
            <a:lvl5pPr marL="1602000" indent="-234000">
              <a:spcBef>
                <a:spcPts val="0"/>
              </a:spcBef>
              <a:spcAft>
                <a:spcPts val="0"/>
              </a:spcAft>
              <a:buClr>
                <a:schemeClr val="bg1"/>
              </a:buClr>
              <a:buSzPct val="100000"/>
              <a:buFont typeface="Arial" panose="020B0604020202020204" pitchFamily="34" charset="0"/>
              <a:buChar char="•"/>
              <a:defRPr sz="18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69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428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3651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363288"/>
            <a:ext cx="11029615" cy="4495512"/>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
        <p:nvSpPr>
          <p:cNvPr id="8" name="Subtitle 2">
            <a:extLst>
              <a:ext uri="{FF2B5EF4-FFF2-40B4-BE49-F238E27FC236}">
                <a16:creationId xmlns:a16="http://schemas.microsoft.com/office/drawing/2014/main" id="{A5881FD4-F17E-42BC-623D-CB75B79069DA}"/>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ACCESSIBILITY PROGRAM</a:t>
            </a:r>
          </a:p>
        </p:txBody>
      </p:sp>
    </p:spTree>
    <p:extLst>
      <p:ext uri="{BB962C8B-B14F-4D97-AF65-F5344CB8AC3E}">
        <p14:creationId xmlns:p14="http://schemas.microsoft.com/office/powerpoint/2010/main" val="24061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840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14406"/>
            <a:ext cx="11029616" cy="840321"/>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704108"/>
            <a:ext cx="11029615" cy="4154691"/>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
        <p:nvSpPr>
          <p:cNvPr id="8" name="Subtitle 2">
            <a:extLst>
              <a:ext uri="{FF2B5EF4-FFF2-40B4-BE49-F238E27FC236}">
                <a16:creationId xmlns:a16="http://schemas.microsoft.com/office/drawing/2014/main" id="{A5881FD4-F17E-42BC-623D-CB75B79069DA}"/>
              </a:ext>
            </a:extLst>
          </p:cNvPr>
          <p:cNvSpPr txBox="1">
            <a:spLocks/>
          </p:cNvSpPr>
          <p:nvPr userDrawn="1"/>
        </p:nvSpPr>
        <p:spPr>
          <a:xfrm>
            <a:off x="401579" y="166255"/>
            <a:ext cx="10993546" cy="34241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a:t>RADX ACCESSIBILITY PROGRAM</a:t>
            </a:r>
          </a:p>
        </p:txBody>
      </p:sp>
    </p:spTree>
    <p:extLst>
      <p:ext uri="{BB962C8B-B14F-4D97-AF65-F5344CB8AC3E}">
        <p14:creationId xmlns:p14="http://schemas.microsoft.com/office/powerpoint/2010/main" val="25846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4589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428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3651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363288"/>
            <a:ext cx="11029615" cy="4495512"/>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24061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840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14406"/>
            <a:ext cx="11029616" cy="840321"/>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1192" y="1704108"/>
            <a:ext cx="11029615" cy="4154691"/>
          </a:xfrm>
        </p:spPr>
        <p:txBody>
          <a:bodyPr anchor="t"/>
          <a:lstStyle>
            <a:lvl1pPr marL="306000" indent="-306000">
              <a:buClrTx/>
              <a:buSzPct val="100000"/>
              <a:buFont typeface="Arial" panose="020B0604020202020204" pitchFamily="34" charset="0"/>
              <a:buChar char="•"/>
              <a:defRPr sz="1800" b="1"/>
            </a:lvl1pPr>
            <a:lvl2pPr marL="630000" indent="-306000">
              <a:buClrTx/>
              <a:buSzPct val="100000"/>
              <a:buFont typeface="Arial" panose="020B0604020202020204" pitchFamily="34" charset="0"/>
              <a:buChar char="•"/>
              <a:defRPr sz="1800"/>
            </a:lvl2pPr>
            <a:lvl3pPr marL="900000" indent="-270000">
              <a:buClrTx/>
              <a:buSzPct val="100000"/>
              <a:buFont typeface="Arial" panose="020B0604020202020204" pitchFamily="34" charset="0"/>
              <a:buChar char="•"/>
              <a:defRPr sz="1800"/>
            </a:lvl3pPr>
            <a:lvl4pPr marL="1242000" indent="-234000">
              <a:buClrTx/>
              <a:buSzPct val="100000"/>
              <a:buFont typeface="Arial" panose="020B0604020202020204" pitchFamily="34" charset="0"/>
              <a:buChar char="•"/>
              <a:defRPr sz="1800"/>
            </a:lvl4pPr>
            <a:lvl5pPr marL="1602000" indent="-234000">
              <a:buClrTx/>
              <a:buSzPct val="10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258468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2BEC0EA-C2EC-104E-80BD-3149312A1B52}" type="slidenum">
              <a:rPr lang="en-US" smtClean="0"/>
              <a:t>‹#›</a:t>
            </a:fld>
            <a:endParaRPr lang="en-US"/>
          </a:p>
        </p:txBody>
      </p:sp>
    </p:spTree>
    <p:extLst>
      <p:ext uri="{BB962C8B-B14F-4D97-AF65-F5344CB8AC3E}">
        <p14:creationId xmlns:p14="http://schemas.microsoft.com/office/powerpoint/2010/main" val="3394352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CC4399-7A5C-5440-BEBD-437CD029BDA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3257578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CC4399-7A5C-5440-BEBD-437CD029BDA4}"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168184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CC4399-7A5C-5440-BEBD-437CD029BDA4}"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EC0EA-C2EC-104E-80BD-3149312A1B52}"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789857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C4399-7A5C-5440-BEBD-437CD029BDA4}"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1826064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2CC4399-7A5C-5440-BEBD-437CD029BDA4}" type="datetimeFigureOut">
              <a:rPr lang="en-US" smtClean="0"/>
              <a:t>2/28/2023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2BEC0EA-C2EC-104E-80BD-3149312A1B52}" type="slidenum">
              <a:rPr lang="en-US" smtClean="0"/>
              <a:t>‹#›</a:t>
            </a:fld>
            <a:endParaRPr lang="en-US"/>
          </a:p>
        </p:txBody>
      </p:sp>
    </p:spTree>
    <p:extLst>
      <p:ext uri="{BB962C8B-B14F-4D97-AF65-F5344CB8AC3E}">
        <p14:creationId xmlns:p14="http://schemas.microsoft.com/office/powerpoint/2010/main" val="623420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C4399-7A5C-5440-BEBD-437CD029BDA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3654605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EC0EA-C2EC-104E-80BD-3149312A1B52}" type="slidenum">
              <a:rPr lang="en-US" smtClean="0"/>
              <a:t>‹#›</a:t>
            </a:fld>
            <a:endParaRPr lang="en-US"/>
          </a:p>
        </p:txBody>
      </p:sp>
    </p:spTree>
    <p:extLst>
      <p:ext uri="{BB962C8B-B14F-4D97-AF65-F5344CB8AC3E}">
        <p14:creationId xmlns:p14="http://schemas.microsoft.com/office/powerpoint/2010/main" val="225143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3352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448887" y="599725"/>
            <a:ext cx="3699164"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hasCustomPrompt="1"/>
          </p:nvPr>
        </p:nvSpPr>
        <p:spPr>
          <a:xfrm>
            <a:off x="606829" y="837463"/>
            <a:ext cx="3391593" cy="5183073"/>
          </a:xfrm>
        </p:spPr>
        <p:txBody>
          <a:bodyPr vert="horz" anchor="ctr"/>
          <a:lstStyle>
            <a:lvl1pPr algn="ctr">
              <a:defRPr/>
            </a:lvl1pPr>
          </a:lstStyle>
          <a:p>
            <a:r>
              <a:rPr lang="en-US" dirty="0"/>
              <a:t>OVERVIEW</a:t>
            </a:r>
          </a:p>
        </p:txBody>
      </p:sp>
    </p:spTree>
    <p:extLst>
      <p:ext uri="{BB962C8B-B14F-4D97-AF65-F5344CB8AC3E}">
        <p14:creationId xmlns:p14="http://schemas.microsoft.com/office/powerpoint/2010/main" val="871577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2CC4399-7A5C-5440-BEBD-437CD029BDA4}" type="datetimeFigureOut">
              <a:rPr lang="en-US" smtClean="0"/>
              <a:t>2/28/2023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2BEC0EA-C2EC-104E-80BD-3149312A1B52}" type="slidenum">
              <a:rPr lang="en-US" smtClean="0"/>
              <a:t>‹#›</a:t>
            </a:fld>
            <a:endParaRPr lang="en-US"/>
          </a:p>
        </p:txBody>
      </p:sp>
    </p:spTree>
    <p:extLst>
      <p:ext uri="{BB962C8B-B14F-4D97-AF65-F5344CB8AC3E}">
        <p14:creationId xmlns:p14="http://schemas.microsoft.com/office/powerpoint/2010/main" val="871577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84420AB-5591-6148-A4BE-6F10F85FE6B9}" type="datetimeFigureOut">
              <a:rPr lang="en-US" smtClean="0"/>
              <a:t>2/28/2023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0D37DAD-BCAE-C14C-A38B-1C81937C733A}" type="slidenum">
              <a:rPr lang="en-US" smtClean="0"/>
              <a:t>‹#›</a:t>
            </a:fld>
            <a:endParaRPr lang="en-US"/>
          </a:p>
        </p:txBody>
      </p:sp>
    </p:spTree>
    <p:extLst>
      <p:ext uri="{BB962C8B-B14F-4D97-AF65-F5344CB8AC3E}">
        <p14:creationId xmlns:p14="http://schemas.microsoft.com/office/powerpoint/2010/main" val="1995206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6B9EB24-3210-4325-B63A-C47A578B03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87100" y="43363"/>
            <a:ext cx="882963" cy="803094"/>
          </a:xfrm>
          <a:prstGeom prst="rect">
            <a:avLst/>
          </a:prstGeom>
        </p:spPr>
      </p:pic>
    </p:spTree>
    <p:extLst>
      <p:ext uri="{BB962C8B-B14F-4D97-AF65-F5344CB8AC3E}">
        <p14:creationId xmlns:p14="http://schemas.microsoft.com/office/powerpoint/2010/main" val="16352459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6B9EB24-3210-4325-B63A-C47A578B03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87100" y="43363"/>
            <a:ext cx="882963" cy="803094"/>
          </a:xfrm>
          <a:prstGeom prst="rect">
            <a:avLst/>
          </a:prstGeom>
        </p:spPr>
      </p:pic>
    </p:spTree>
    <p:extLst>
      <p:ext uri="{BB962C8B-B14F-4D97-AF65-F5344CB8AC3E}">
        <p14:creationId xmlns:p14="http://schemas.microsoft.com/office/powerpoint/2010/main" val="393172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6911-2BC2-A2BD-ADEF-B5E7EE518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9B4D8B-89DB-0E15-E04E-F16F39D6C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57D3A-FEE5-5EB7-50F4-350816687D09}"/>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5" name="Footer Placeholder 4">
            <a:extLst>
              <a:ext uri="{FF2B5EF4-FFF2-40B4-BE49-F238E27FC236}">
                <a16:creationId xmlns:a16="http://schemas.microsoft.com/office/drawing/2014/main" id="{72E97373-76FF-F134-E8E7-1F14C9A52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2BFEF-56B9-A3E8-25AE-A2D2E2B04509}"/>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1820271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9228-0456-D810-2DE2-774AD658B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17F6E-3C28-7E37-C13D-52A831BCCE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38E69-1FA2-C921-A877-593F018AC8A3}"/>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5" name="Footer Placeholder 4">
            <a:extLst>
              <a:ext uri="{FF2B5EF4-FFF2-40B4-BE49-F238E27FC236}">
                <a16:creationId xmlns:a16="http://schemas.microsoft.com/office/drawing/2014/main" id="{B4B213EF-F7CF-430F-EAE9-20C13F4A9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B14D2-B5C8-108A-95D3-A9BEE61061B5}"/>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638160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E841-DBD4-952A-9B2F-12EA7CF820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2513B0-DC84-623C-9743-DE7D9B1CC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80E8D2-266F-7172-550A-F2D301890115}"/>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5" name="Footer Placeholder 4">
            <a:extLst>
              <a:ext uri="{FF2B5EF4-FFF2-40B4-BE49-F238E27FC236}">
                <a16:creationId xmlns:a16="http://schemas.microsoft.com/office/drawing/2014/main" id="{5B5C1831-91D1-7961-21F8-3C45633E3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B9358-B977-04EF-C996-F25F3BF68E27}"/>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3914735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12A9-F6CD-9582-D658-E0C4C2CB6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AA4CA-6677-3D35-F06F-843E82ADC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ACFC82-4322-7959-B1F7-7C60293B69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029ADF-CBF1-53B5-3680-59CE833ED216}"/>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6" name="Footer Placeholder 5">
            <a:extLst>
              <a:ext uri="{FF2B5EF4-FFF2-40B4-BE49-F238E27FC236}">
                <a16:creationId xmlns:a16="http://schemas.microsoft.com/office/drawing/2014/main" id="{2B5255B4-2F5E-D801-7033-FE6E393B2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0527A-AF2C-7FBE-1BE2-E7FC6901B8D1}"/>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1153552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877B-494C-03B1-9F39-DA254334A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564E43-DD03-CE43-BEEB-4AE2267A62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2598D5-C744-07B3-0274-98E069661A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801E26-5ECA-78E8-2256-F425024429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89C534-B1A5-6438-1133-E207E3EA86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43F7D-61D6-BCFC-BFC3-B7F74A665077}"/>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8" name="Footer Placeholder 7">
            <a:extLst>
              <a:ext uri="{FF2B5EF4-FFF2-40B4-BE49-F238E27FC236}">
                <a16:creationId xmlns:a16="http://schemas.microsoft.com/office/drawing/2014/main" id="{C376F898-2343-6C91-16A8-3323D7FAF1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7B8473-0B5F-6938-ACB5-1BBA3BB69F33}"/>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378910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0000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40F7-5EC8-0738-C8A9-DA6FF36037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CCE9BC-CC79-512A-90AF-EF27EF85C5F7}"/>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4" name="Footer Placeholder 3">
            <a:extLst>
              <a:ext uri="{FF2B5EF4-FFF2-40B4-BE49-F238E27FC236}">
                <a16:creationId xmlns:a16="http://schemas.microsoft.com/office/drawing/2014/main" id="{8B0376EF-DA80-9B24-AF59-5C240049F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F1299A-0C2C-F4BE-F3BF-D557B751DAF1}"/>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884232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E6B3A-9680-311E-1ED8-F8D54C3A5557}"/>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3" name="Footer Placeholder 2">
            <a:extLst>
              <a:ext uri="{FF2B5EF4-FFF2-40B4-BE49-F238E27FC236}">
                <a16:creationId xmlns:a16="http://schemas.microsoft.com/office/drawing/2014/main" id="{2C8EBC52-E2F7-02EF-F873-4965CFCB4E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2E8567-F08C-CF45-BD85-21DD25CFFD29}"/>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1143980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4D81-640B-E604-EE3A-1EA9D3D0D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83CA33-4647-8193-2F8C-66D4F4F74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0EBB72-EDD1-B7FC-F7BF-D2C8B87F7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77372-EAD1-9BBF-2F9E-9E55ACFD2DB0}"/>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6" name="Footer Placeholder 5">
            <a:extLst>
              <a:ext uri="{FF2B5EF4-FFF2-40B4-BE49-F238E27FC236}">
                <a16:creationId xmlns:a16="http://schemas.microsoft.com/office/drawing/2014/main" id="{98042124-6BAD-99FD-F703-72442EC8D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920CC-F8D0-407A-9DF3-36558FED638E}"/>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3412545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F607-3779-6733-7035-7892FD76E7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DAC4E8-9290-E89D-E84E-B50F96902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64D9FA-C5E4-856E-D213-F4C9B056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6C387-C6FE-628A-675C-AD9CC08D04CD}"/>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6" name="Footer Placeholder 5">
            <a:extLst>
              <a:ext uri="{FF2B5EF4-FFF2-40B4-BE49-F238E27FC236}">
                <a16:creationId xmlns:a16="http://schemas.microsoft.com/office/drawing/2014/main" id="{903D952A-D788-1B13-6B84-C5517DB5D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AE952-606D-18B6-A9CA-B22B88582AE4}"/>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1907309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FCFA-F143-4261-51E8-0BFACF072C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CFBCC-1059-A13C-22E2-8810DAFFC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F7FA2-618C-769D-FCB1-A832AB63DA4B}"/>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5" name="Footer Placeholder 4">
            <a:extLst>
              <a:ext uri="{FF2B5EF4-FFF2-40B4-BE49-F238E27FC236}">
                <a16:creationId xmlns:a16="http://schemas.microsoft.com/office/drawing/2014/main" id="{A34AB693-AF4F-86D1-B371-2CEA5EA9A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3B0EA-2184-56BD-2774-B5CC53A3FA38}"/>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3721189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63CAF4-86C7-920C-98E3-9E9FAADE4C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61F06E-4790-72EC-8643-00F12EFDB3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7219A-7C3A-943C-FDC7-5F585F1193EE}"/>
              </a:ext>
            </a:extLst>
          </p:cNvPr>
          <p:cNvSpPr>
            <a:spLocks noGrp="1"/>
          </p:cNvSpPr>
          <p:nvPr>
            <p:ph type="dt" sz="half" idx="10"/>
          </p:nvPr>
        </p:nvSpPr>
        <p:spPr/>
        <p:txBody>
          <a:bodyPr/>
          <a:lstStyle/>
          <a:p>
            <a:fld id="{DBA329B7-B6CC-4E10-B99A-378A6935C573}" type="datetimeFigureOut">
              <a:rPr lang="en-US" smtClean="0"/>
              <a:t>2/28/2023</a:t>
            </a:fld>
            <a:endParaRPr lang="en-US"/>
          </a:p>
        </p:txBody>
      </p:sp>
      <p:sp>
        <p:nvSpPr>
          <p:cNvPr id="5" name="Footer Placeholder 4">
            <a:extLst>
              <a:ext uri="{FF2B5EF4-FFF2-40B4-BE49-F238E27FC236}">
                <a16:creationId xmlns:a16="http://schemas.microsoft.com/office/drawing/2014/main" id="{898B521C-A2D0-2560-A529-3DE79F449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F35A1-7D5D-04AC-A036-AD7ED0B1A8F4}"/>
              </a:ext>
            </a:extLst>
          </p:cNvPr>
          <p:cNvSpPr>
            <a:spLocks noGrp="1"/>
          </p:cNvSpPr>
          <p:nvPr>
            <p:ph type="sldNum" sz="quarter" idx="12"/>
          </p:nvPr>
        </p:nvSpPr>
        <p:spPr/>
        <p:txBody>
          <a:bodyPr/>
          <a:lstStyle/>
          <a:p>
            <a:fld id="{8140D4FA-5668-4934-8047-93157DB814C8}" type="slidenum">
              <a:rPr lang="en-US" smtClean="0"/>
              <a:t>‹#›</a:t>
            </a:fld>
            <a:endParaRPr lang="en-US"/>
          </a:p>
        </p:txBody>
      </p:sp>
    </p:spTree>
    <p:extLst>
      <p:ext uri="{BB962C8B-B14F-4D97-AF65-F5344CB8AC3E}">
        <p14:creationId xmlns:p14="http://schemas.microsoft.com/office/powerpoint/2010/main" val="8280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355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2/28/2023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37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604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a:t>
            </a:r>
          </a:p>
          <a:p>
            <a:pPr lvl="7"/>
            <a:r>
              <a:rPr lang="en-US" dirty="0"/>
              <a:t>Eight</a:t>
            </a:r>
          </a:p>
          <a:p>
            <a:pPr lvl="8"/>
            <a:r>
              <a:rPr lang="en-US" dirty="0"/>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2/28/2023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783994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904" r:id="rId7"/>
    <p:sldLayoutId id="2147483905" r:id="rId8"/>
    <p:sldLayoutId id="2147483903" r:id="rId9"/>
    <p:sldLayoutId id="2147483906" r:id="rId10"/>
    <p:sldLayoutId id="2147483901" r:id="rId11"/>
    <p:sldLayoutId id="2147483902" r:id="rId12"/>
    <p:sldLayoutId id="2147483900"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2CC4399-7A5C-5440-BEBD-437CD029BDA4}" type="datetimeFigureOut">
              <a:rPr lang="en-US" smtClean="0"/>
              <a:t>2/28/2023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2BEC0EA-C2EC-104E-80BD-3149312A1B5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0660190"/>
      </p:ext>
    </p:extLst>
  </p:cSld>
  <p:clrMap bg1="lt1" tx1="dk1" bg2="lt2" tx2="dk2" accent1="accent1" accent2="accent2" accent3="accent3" accent4="accent4" accent5="accent5" accent6="accent6" hlink="hlink" folHlink="folHlink"/>
  <p:sldLayoutIdLst>
    <p:sldLayoutId id="2147483899" r:id="rId1"/>
    <p:sldLayoutId id="2147483882" r:id="rId2"/>
    <p:sldLayoutId id="2147483883" r:id="rId3"/>
    <p:sldLayoutId id="2147483805" r:id="rId4"/>
    <p:sldLayoutId id="2147483897" r:id="rId5"/>
    <p:sldLayoutId id="2147483898" r:id="rId6"/>
    <p:sldLayoutId id="2147483806" r:id="rId7"/>
    <p:sldLayoutId id="2147483895" r:id="rId8"/>
    <p:sldLayoutId id="2147483807" r:id="rId9"/>
    <p:sldLayoutId id="2147483808" r:id="rId10"/>
    <p:sldLayoutId id="2147483809" r:id="rId11"/>
    <p:sldLayoutId id="2147483810" r:id="rId12"/>
    <p:sldLayoutId id="2147483811" r:id="rId13"/>
    <p:sldLayoutId id="2147483812" r:id="rId14"/>
    <p:sldLayoutId id="2147483813" r:id="rId15"/>
    <p:sldLayoutId id="2147483893" r:id="rId16"/>
    <p:sldLayoutId id="2147483884" r:id="rId17"/>
    <p:sldLayoutId id="2147483894" r:id="rId18"/>
    <p:sldLayoutId id="2147483896" r:id="rId19"/>
    <p:sldLayoutId id="2147483684" r:id="rId2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2CC4399-7A5C-5440-BEBD-437CD029BDA4}" type="datetimeFigureOut">
              <a:rPr lang="en-US" smtClean="0"/>
              <a:t>2/28/2023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2BEC0EA-C2EC-104E-80BD-3149312A1B5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06601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908" r:id="rId4"/>
    <p:sldLayoutId id="2147483909" r:id="rId5"/>
    <p:sldLayoutId id="2147483828" r:id="rId6"/>
    <p:sldLayoutId id="2147483844" r:id="rId7"/>
    <p:sldLayoutId id="2147483845" r:id="rId8"/>
    <p:sldLayoutId id="2147483910" r:id="rId9"/>
    <p:sldLayoutId id="2147483911" r:id="rId10"/>
    <p:sldLayoutId id="2147483912" r:id="rId11"/>
    <p:sldLayoutId id="2147483913" r:id="rId12"/>
    <p:sldLayoutId id="2147483914" r:id="rId13"/>
    <p:sldLayoutId id="2147483915" r:id="rId14"/>
    <p:sldLayoutId id="2147483916" r:id="rId15"/>
    <p:sldLayoutId id="2147483826" r:id="rId16"/>
    <p:sldLayoutId id="2147483835" r:id="rId17"/>
    <p:sldLayoutId id="2147483827" r:id="rId18"/>
    <p:sldLayoutId id="2147483829" r:id="rId19"/>
    <p:sldLayoutId id="2147483917" r:id="rId20"/>
    <p:sldLayoutId id="2147483816" r:id="rId2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03107-32E8-CBAC-460C-473BDAA13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2667C5-9671-7CF7-2ACC-7B506A7E5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8B76F-9994-5F1C-DFA3-2FA2378C9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329B7-B6CC-4E10-B99A-378A6935C573}" type="datetimeFigureOut">
              <a:rPr lang="en-US" smtClean="0"/>
              <a:t>2/28/2023</a:t>
            </a:fld>
            <a:endParaRPr lang="en-US"/>
          </a:p>
        </p:txBody>
      </p:sp>
      <p:sp>
        <p:nvSpPr>
          <p:cNvPr id="5" name="Footer Placeholder 4">
            <a:extLst>
              <a:ext uri="{FF2B5EF4-FFF2-40B4-BE49-F238E27FC236}">
                <a16:creationId xmlns:a16="http://schemas.microsoft.com/office/drawing/2014/main" id="{0D13CAC3-DEB6-F9E9-3FF4-98B642377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F3D7D-81A9-0897-2A50-6E7F58D94E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D4FA-5668-4934-8047-93157DB814C8}" type="slidenum">
              <a:rPr lang="en-US" smtClean="0"/>
              <a:t>‹#›</a:t>
            </a:fld>
            <a:endParaRPr lang="en-US"/>
          </a:p>
        </p:txBody>
      </p:sp>
    </p:spTree>
    <p:extLst>
      <p:ext uri="{BB962C8B-B14F-4D97-AF65-F5344CB8AC3E}">
        <p14:creationId xmlns:p14="http://schemas.microsoft.com/office/powerpoint/2010/main" val="405384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304D_D7A8D546.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plainlanguage.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1351-F78C-FE41-9F08-BBAA731DCC5A}"/>
              </a:ext>
            </a:extLst>
          </p:cNvPr>
          <p:cNvSpPr>
            <a:spLocks noGrp="1"/>
          </p:cNvSpPr>
          <p:nvPr>
            <p:ph type="ctrTitle"/>
          </p:nvPr>
        </p:nvSpPr>
        <p:spPr>
          <a:xfrm>
            <a:off x="564738" y="3953165"/>
            <a:ext cx="10399861" cy="1272471"/>
          </a:xfrm>
        </p:spPr>
        <p:txBody>
          <a:bodyPr vert="horz" lIns="91440" tIns="45720" rIns="91440" bIns="45720" rtlCol="0" anchor="b">
            <a:noAutofit/>
          </a:bodyPr>
          <a:lstStyle/>
          <a:p>
            <a:pPr>
              <a:spcBef>
                <a:spcPts val="1600"/>
              </a:spcBef>
            </a:pPr>
            <a:r>
              <a:rPr lang="en-US" b="1" dirty="0">
                <a:solidFill>
                  <a:schemeClr val="bg1"/>
                </a:solidFill>
              </a:rPr>
              <a:t>COVID-19 </a:t>
            </a:r>
            <a:r>
              <a:rPr lang="en-US" b="1" cap="none" dirty="0">
                <a:solidFill>
                  <a:schemeClr val="bg1"/>
                </a:solidFill>
              </a:rPr>
              <a:t>Accessible Testing - Best Practices</a:t>
            </a:r>
          </a:p>
        </p:txBody>
      </p:sp>
      <p:sp>
        <p:nvSpPr>
          <p:cNvPr id="3" name="Subtitle 2">
            <a:extLst>
              <a:ext uri="{FF2B5EF4-FFF2-40B4-BE49-F238E27FC236}">
                <a16:creationId xmlns:a16="http://schemas.microsoft.com/office/drawing/2014/main" id="{3B26D003-F83E-D24E-A02B-1A8C9CD3339D}"/>
              </a:ext>
            </a:extLst>
          </p:cNvPr>
          <p:cNvSpPr>
            <a:spLocks noGrp="1"/>
          </p:cNvSpPr>
          <p:nvPr>
            <p:ph type="subTitle" idx="1"/>
          </p:nvPr>
        </p:nvSpPr>
        <p:spPr>
          <a:xfrm>
            <a:off x="667098" y="5273215"/>
            <a:ext cx="6332769" cy="473778"/>
          </a:xfrm>
        </p:spPr>
        <p:txBody>
          <a:bodyPr vert="horz" lIns="91440" tIns="45720" rIns="91440" bIns="45720" rtlCol="0" anchor="t">
            <a:noAutofit/>
          </a:bodyPr>
          <a:lstStyle/>
          <a:p>
            <a:r>
              <a:rPr lang="en-US" sz="2200" i="1" cap="none" dirty="0">
                <a:solidFill>
                  <a:schemeClr val="bg2"/>
                </a:solidFill>
              </a:rPr>
              <a:t>Rapid Acceleration of Diagnostics Tech (</a:t>
            </a:r>
            <a:r>
              <a:rPr lang="en-US" sz="2200" i="1" cap="none" dirty="0" err="1">
                <a:solidFill>
                  <a:schemeClr val="bg2"/>
                </a:solidFill>
              </a:rPr>
              <a:t>RADx</a:t>
            </a:r>
            <a:r>
              <a:rPr lang="en-US" sz="2200" i="1" cap="none" dirty="0">
                <a:solidFill>
                  <a:schemeClr val="bg2"/>
                </a:solidFill>
              </a:rPr>
              <a:t>)</a:t>
            </a:r>
          </a:p>
          <a:p>
            <a:r>
              <a:rPr lang="en-US" sz="2200" i="1" cap="none" dirty="0">
                <a:solidFill>
                  <a:schemeClr val="bg2"/>
                </a:solidFill>
              </a:rPr>
              <a:t>February 28, 2023</a:t>
            </a:r>
          </a:p>
        </p:txBody>
      </p:sp>
      <p:pic>
        <p:nvPicPr>
          <p:cNvPr id="4" name="Picture 4" descr="COVID-19-themed images: gloved hands with a swab and vial, a masked doctor and patient, COVID test vials in a tray, COVID cells.">
            <a:extLst>
              <a:ext uri="{FF2B5EF4-FFF2-40B4-BE49-F238E27FC236}">
                <a16:creationId xmlns:a16="http://schemas.microsoft.com/office/drawing/2014/main" id="{D6123848-1D95-4E7B-368A-7E036D844CF1}"/>
              </a:ext>
            </a:extLst>
          </p:cNvPr>
          <p:cNvPicPr>
            <a:picLocks noChangeAspect="1"/>
          </p:cNvPicPr>
          <p:nvPr/>
        </p:nvPicPr>
        <p:blipFill rotWithShape="1">
          <a:blip r:embed="rId2"/>
          <a:srcRect l="1256" r="1884" b="197"/>
          <a:stretch/>
        </p:blipFill>
        <p:spPr>
          <a:xfrm>
            <a:off x="292964" y="597970"/>
            <a:ext cx="11643121" cy="3827351"/>
          </a:xfrm>
          <a:prstGeom prst="rect">
            <a:avLst/>
          </a:prstGeom>
        </p:spPr>
      </p:pic>
      <p:sp>
        <p:nvSpPr>
          <p:cNvPr id="6" name="Slide Number Placeholder 3">
            <a:extLst>
              <a:ext uri="{FF2B5EF4-FFF2-40B4-BE49-F238E27FC236}">
                <a16:creationId xmlns:a16="http://schemas.microsoft.com/office/drawing/2014/main" id="{46B99D69-B1F9-6050-D279-178520ACB2E2}"/>
              </a:ext>
            </a:extLst>
          </p:cNvPr>
          <p:cNvSpPr>
            <a:spLocks noGrp="1"/>
          </p:cNvSpPr>
          <p:nvPr>
            <p:ph type="sldNum" sz="quarter" idx="12"/>
          </p:nvPr>
        </p:nvSpPr>
        <p:spPr>
          <a:xfrm>
            <a:off x="11140502" y="6495530"/>
            <a:ext cx="1052508" cy="365125"/>
          </a:xfrm>
        </p:spPr>
        <p:txBody>
          <a:bodyPr/>
          <a:lstStyle/>
          <a:p>
            <a:r>
              <a:rPr lang="en-US" sz="1400" dirty="0">
                <a:solidFill>
                  <a:schemeClr val="tx1"/>
                </a:solidFill>
              </a:rPr>
              <a:t>Slide 1</a:t>
            </a:r>
          </a:p>
        </p:txBody>
      </p:sp>
      <p:pic>
        <p:nvPicPr>
          <p:cNvPr id="5" name="Picture 6" descr="Logo for the Accessibility Board">
            <a:extLst>
              <a:ext uri="{FF2B5EF4-FFF2-40B4-BE49-F238E27FC236}">
                <a16:creationId xmlns:a16="http://schemas.microsoft.com/office/drawing/2014/main" id="{46FC82DC-D258-089E-1440-2505D3704C78}"/>
              </a:ext>
            </a:extLst>
          </p:cNvPr>
          <p:cNvPicPr>
            <a:picLocks noChangeAspect="1"/>
          </p:cNvPicPr>
          <p:nvPr/>
        </p:nvPicPr>
        <p:blipFill>
          <a:blip r:embed="rId3"/>
          <a:stretch>
            <a:fillRect/>
          </a:stretch>
        </p:blipFill>
        <p:spPr>
          <a:xfrm>
            <a:off x="10112828" y="4767989"/>
            <a:ext cx="1687286" cy="1730738"/>
          </a:xfrm>
          <a:prstGeom prst="rect">
            <a:avLst/>
          </a:prstGeom>
        </p:spPr>
      </p:pic>
    </p:spTree>
    <p:extLst>
      <p:ext uri="{BB962C8B-B14F-4D97-AF65-F5344CB8AC3E}">
        <p14:creationId xmlns:p14="http://schemas.microsoft.com/office/powerpoint/2010/main" val="174913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b="1" cap="none" dirty="0">
                <a:ea typeface="+mj-lt"/>
                <a:cs typeface="+mj-lt"/>
              </a:rPr>
              <a:t>Testing Workflow</a:t>
            </a:r>
            <a:endParaRPr lang="en-US" dirty="0"/>
          </a:p>
        </p:txBody>
      </p:sp>
      <p:sp>
        <p:nvSpPr>
          <p:cNvPr id="7" name="Content Placeholder 2">
            <a:extLst>
              <a:ext uri="{FF2B5EF4-FFF2-40B4-BE49-F238E27FC236}">
                <a16:creationId xmlns:a16="http://schemas.microsoft.com/office/drawing/2014/main" id="{85DD31D3-EFFD-7878-FEC6-EDDC4645F45A}"/>
              </a:ext>
            </a:extLst>
          </p:cNvPr>
          <p:cNvSpPr txBox="1">
            <a:spLocks/>
          </p:cNvSpPr>
          <p:nvPr/>
        </p:nvSpPr>
        <p:spPr>
          <a:xfrm>
            <a:off x="430242" y="1651913"/>
            <a:ext cx="11332743" cy="84694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485" lvl="1" indent="0" algn="ctr">
              <a:buNone/>
            </a:pPr>
            <a:r>
              <a:rPr lang="en-US" sz="2000" b="1" i="1" dirty="0">
                <a:solidFill>
                  <a:schemeClr val="tx1"/>
                </a:solidFill>
                <a:ea typeface="+mn-lt"/>
                <a:cs typeface="+mn-lt"/>
              </a:rPr>
              <a:t>Strive for complete solutions from product acquisition through disposal</a:t>
            </a:r>
            <a:endParaRPr lang="en-US" sz="2000" b="1" i="1" dirty="0">
              <a:solidFill>
                <a:schemeClr val="tx1"/>
              </a:solidFill>
            </a:endParaRPr>
          </a:p>
        </p:txBody>
      </p:sp>
      <p:pic>
        <p:nvPicPr>
          <p:cNvPr id="5" name="Picture 5" descr="Image of a shopping cart, denoting the purchase stage.">
            <a:extLst>
              <a:ext uri="{FF2B5EF4-FFF2-40B4-BE49-F238E27FC236}">
                <a16:creationId xmlns:a16="http://schemas.microsoft.com/office/drawing/2014/main" id="{4D051F0B-1B9A-0CB3-B5DF-F12C3C7FC46A}"/>
              </a:ext>
            </a:extLst>
          </p:cNvPr>
          <p:cNvPicPr>
            <a:picLocks noChangeAspect="1"/>
          </p:cNvPicPr>
          <p:nvPr/>
        </p:nvPicPr>
        <p:blipFill>
          <a:blip r:embed="rId3"/>
          <a:stretch>
            <a:fillRect/>
          </a:stretch>
        </p:blipFill>
        <p:spPr>
          <a:xfrm>
            <a:off x="285990" y="2431298"/>
            <a:ext cx="1719544" cy="1549214"/>
          </a:xfrm>
          <a:prstGeom prst="rect">
            <a:avLst/>
          </a:prstGeom>
        </p:spPr>
      </p:pic>
      <p:pic>
        <p:nvPicPr>
          <p:cNvPr id="8" name="Picture 8" descr="Image of an open box, denoting the un-boxing stage. ">
            <a:extLst>
              <a:ext uri="{FF2B5EF4-FFF2-40B4-BE49-F238E27FC236}">
                <a16:creationId xmlns:a16="http://schemas.microsoft.com/office/drawing/2014/main" id="{265DD757-9B13-72AE-4136-606B80200F6B}"/>
              </a:ext>
            </a:extLst>
          </p:cNvPr>
          <p:cNvPicPr>
            <a:picLocks noGrp="1" noChangeAspect="1"/>
          </p:cNvPicPr>
          <p:nvPr>
            <p:ph idx="1"/>
          </p:nvPr>
        </p:nvPicPr>
        <p:blipFill>
          <a:blip r:embed="rId4"/>
          <a:stretch>
            <a:fillRect/>
          </a:stretch>
        </p:blipFill>
        <p:spPr>
          <a:xfrm>
            <a:off x="1904962" y="2338268"/>
            <a:ext cx="1673134" cy="1508846"/>
          </a:xfrm>
        </p:spPr>
      </p:pic>
      <p:pic>
        <p:nvPicPr>
          <p:cNvPr id="9" name="Picture 9" descr="Image of a swab and vial, denoting the sample collection stage.">
            <a:extLst>
              <a:ext uri="{FF2B5EF4-FFF2-40B4-BE49-F238E27FC236}">
                <a16:creationId xmlns:a16="http://schemas.microsoft.com/office/drawing/2014/main" id="{F1EAEECE-F5E1-78BF-34AF-BFBA4107A065}"/>
              </a:ext>
            </a:extLst>
          </p:cNvPr>
          <p:cNvPicPr>
            <a:picLocks noChangeAspect="1"/>
          </p:cNvPicPr>
          <p:nvPr/>
        </p:nvPicPr>
        <p:blipFill>
          <a:blip r:embed="rId5"/>
          <a:stretch>
            <a:fillRect/>
          </a:stretch>
        </p:blipFill>
        <p:spPr>
          <a:xfrm>
            <a:off x="3637544" y="2339374"/>
            <a:ext cx="1506072" cy="1510554"/>
          </a:xfrm>
          <a:prstGeom prst="rect">
            <a:avLst/>
          </a:prstGeom>
        </p:spPr>
      </p:pic>
      <p:pic>
        <p:nvPicPr>
          <p:cNvPr id="14" name="Picture 14" descr="Image of a dropper and test cartridge, denoting the sample handling stage.">
            <a:extLst>
              <a:ext uri="{FF2B5EF4-FFF2-40B4-BE49-F238E27FC236}">
                <a16:creationId xmlns:a16="http://schemas.microsoft.com/office/drawing/2014/main" id="{AC846A29-82C9-A6EC-0B39-1CBFB65963AD}"/>
              </a:ext>
            </a:extLst>
          </p:cNvPr>
          <p:cNvPicPr>
            <a:picLocks noChangeAspect="1"/>
          </p:cNvPicPr>
          <p:nvPr/>
        </p:nvPicPr>
        <p:blipFill rotWithShape="1">
          <a:blip r:embed="rId6"/>
          <a:srcRect t="21483" r="46341" b="485"/>
          <a:stretch/>
        </p:blipFill>
        <p:spPr>
          <a:xfrm>
            <a:off x="5326143" y="2381714"/>
            <a:ext cx="1471955" cy="2140560"/>
          </a:xfrm>
          <a:prstGeom prst="rect">
            <a:avLst/>
          </a:prstGeom>
        </p:spPr>
      </p:pic>
      <p:pic>
        <p:nvPicPr>
          <p:cNvPr id="10" name="Picture 10" descr="Image of the COVID virus, denoting the stage of running the test.">
            <a:extLst>
              <a:ext uri="{FF2B5EF4-FFF2-40B4-BE49-F238E27FC236}">
                <a16:creationId xmlns:a16="http://schemas.microsoft.com/office/drawing/2014/main" id="{3C51D959-1C0D-1D5E-5803-37BB49A0C80D}"/>
              </a:ext>
            </a:extLst>
          </p:cNvPr>
          <p:cNvPicPr>
            <a:picLocks noChangeAspect="1"/>
          </p:cNvPicPr>
          <p:nvPr/>
        </p:nvPicPr>
        <p:blipFill>
          <a:blip r:embed="rId7"/>
          <a:stretch>
            <a:fillRect/>
          </a:stretch>
        </p:blipFill>
        <p:spPr>
          <a:xfrm>
            <a:off x="6638452" y="2392076"/>
            <a:ext cx="2156013" cy="1542571"/>
          </a:xfrm>
          <a:prstGeom prst="rect">
            <a:avLst/>
          </a:prstGeom>
        </p:spPr>
      </p:pic>
      <p:pic>
        <p:nvPicPr>
          <p:cNvPr id="13" name="Picture 13" descr="Image of a figure and a test cartridge displaying a result, denoting the stage of reading results.">
            <a:extLst>
              <a:ext uri="{FF2B5EF4-FFF2-40B4-BE49-F238E27FC236}">
                <a16:creationId xmlns:a16="http://schemas.microsoft.com/office/drawing/2014/main" id="{9F9E2497-A71F-916E-1585-0CE532800CD7}"/>
              </a:ext>
            </a:extLst>
          </p:cNvPr>
          <p:cNvPicPr>
            <a:picLocks noChangeAspect="1"/>
          </p:cNvPicPr>
          <p:nvPr/>
        </p:nvPicPr>
        <p:blipFill rotWithShape="1">
          <a:blip r:embed="rId8"/>
          <a:srcRect l="27941" r="30555"/>
          <a:stretch/>
        </p:blipFill>
        <p:spPr>
          <a:xfrm>
            <a:off x="8424925" y="2014887"/>
            <a:ext cx="1788463" cy="2156011"/>
          </a:xfrm>
          <a:prstGeom prst="rect">
            <a:avLst/>
          </a:prstGeom>
        </p:spPr>
      </p:pic>
      <p:pic>
        <p:nvPicPr>
          <p:cNvPr id="11" name="Picture 11" descr="Image of a trash can, denoting disposal stage.">
            <a:extLst>
              <a:ext uri="{FF2B5EF4-FFF2-40B4-BE49-F238E27FC236}">
                <a16:creationId xmlns:a16="http://schemas.microsoft.com/office/drawing/2014/main" id="{C16168D9-B271-946C-A82A-FA0E161CB0EB}"/>
              </a:ext>
            </a:extLst>
          </p:cNvPr>
          <p:cNvPicPr>
            <a:picLocks noChangeAspect="1"/>
          </p:cNvPicPr>
          <p:nvPr/>
        </p:nvPicPr>
        <p:blipFill>
          <a:blip r:embed="rId9"/>
          <a:stretch>
            <a:fillRect/>
          </a:stretch>
        </p:blipFill>
        <p:spPr>
          <a:xfrm>
            <a:off x="10492938" y="2363999"/>
            <a:ext cx="1107702" cy="1278032"/>
          </a:xfrm>
          <a:prstGeom prst="rect">
            <a:avLst/>
          </a:prstGeom>
        </p:spPr>
      </p:pic>
      <p:graphicFrame>
        <p:nvGraphicFramePr>
          <p:cNvPr id="3" name="Table 3">
            <a:extLst>
              <a:ext uri="{FF2B5EF4-FFF2-40B4-BE49-F238E27FC236}">
                <a16:creationId xmlns:a16="http://schemas.microsoft.com/office/drawing/2014/main" id="{AD211636-94A4-7E97-C12E-35C1C2A85A11}"/>
              </a:ext>
            </a:extLst>
          </p:cNvPr>
          <p:cNvGraphicFramePr>
            <a:graphicFrameLocks noGrp="1"/>
          </p:cNvGraphicFramePr>
          <p:nvPr>
            <p:extLst>
              <p:ext uri="{D42A27DB-BD31-4B8C-83A1-F6EECF244321}">
                <p14:modId xmlns:p14="http://schemas.microsoft.com/office/powerpoint/2010/main" val="3761370004"/>
              </p:ext>
            </p:extLst>
          </p:nvPr>
        </p:nvGraphicFramePr>
        <p:xfrm>
          <a:off x="369956" y="3887304"/>
          <a:ext cx="11429052" cy="2296815"/>
        </p:xfrm>
        <a:graphic>
          <a:graphicData uri="http://schemas.openxmlformats.org/drawingml/2006/table">
            <a:tbl>
              <a:tblPr firstRow="1">
                <a:tableStyleId>{5940675A-B579-460E-94D1-54222C63F5DA}</a:tableStyleId>
              </a:tblPr>
              <a:tblGrid>
                <a:gridCol w="1632723">
                  <a:extLst>
                    <a:ext uri="{9D8B030D-6E8A-4147-A177-3AD203B41FA5}">
                      <a16:colId xmlns:a16="http://schemas.microsoft.com/office/drawing/2014/main" val="4183445333"/>
                    </a:ext>
                  </a:extLst>
                </a:gridCol>
                <a:gridCol w="1555716">
                  <a:extLst>
                    <a:ext uri="{9D8B030D-6E8A-4147-A177-3AD203B41FA5}">
                      <a16:colId xmlns:a16="http://schemas.microsoft.com/office/drawing/2014/main" val="3780797900"/>
                    </a:ext>
                  </a:extLst>
                </a:gridCol>
                <a:gridCol w="1709728">
                  <a:extLst>
                    <a:ext uri="{9D8B030D-6E8A-4147-A177-3AD203B41FA5}">
                      <a16:colId xmlns:a16="http://schemas.microsoft.com/office/drawing/2014/main" val="1882063869"/>
                    </a:ext>
                  </a:extLst>
                </a:gridCol>
                <a:gridCol w="1525509">
                  <a:extLst>
                    <a:ext uri="{9D8B030D-6E8A-4147-A177-3AD203B41FA5}">
                      <a16:colId xmlns:a16="http://schemas.microsoft.com/office/drawing/2014/main" val="3142706833"/>
                    </a:ext>
                  </a:extLst>
                </a:gridCol>
                <a:gridCol w="1557201">
                  <a:extLst>
                    <a:ext uri="{9D8B030D-6E8A-4147-A177-3AD203B41FA5}">
                      <a16:colId xmlns:a16="http://schemas.microsoft.com/office/drawing/2014/main" val="4118569519"/>
                    </a:ext>
                  </a:extLst>
                </a:gridCol>
                <a:gridCol w="1918213">
                  <a:extLst>
                    <a:ext uri="{9D8B030D-6E8A-4147-A177-3AD203B41FA5}">
                      <a16:colId xmlns:a16="http://schemas.microsoft.com/office/drawing/2014/main" val="3146395042"/>
                    </a:ext>
                  </a:extLst>
                </a:gridCol>
                <a:gridCol w="1529962">
                  <a:extLst>
                    <a:ext uri="{9D8B030D-6E8A-4147-A177-3AD203B41FA5}">
                      <a16:colId xmlns:a16="http://schemas.microsoft.com/office/drawing/2014/main" val="2280245142"/>
                    </a:ext>
                  </a:extLst>
                </a:gridCol>
              </a:tblGrid>
              <a:tr h="656233">
                <a:tc>
                  <a:txBody>
                    <a:bodyPr/>
                    <a:lstStyle/>
                    <a:p>
                      <a:pPr algn="ctr"/>
                      <a:r>
                        <a:rPr lang="en-US" sz="1600" b="1" dirty="0"/>
                        <a:t>PURCHASE</a:t>
                      </a:r>
                    </a:p>
                  </a:txBody>
                  <a:tcPr anchor="ctr"/>
                </a:tc>
                <a:tc>
                  <a:txBody>
                    <a:bodyPr/>
                    <a:lstStyle/>
                    <a:p>
                      <a:pPr algn="ctr"/>
                      <a:r>
                        <a:rPr lang="en-US" sz="1600" b="1" dirty="0"/>
                        <a:t>UN-BOX</a:t>
                      </a:r>
                    </a:p>
                  </a:txBody>
                  <a:tcPr anchor="ctr"/>
                </a:tc>
                <a:tc>
                  <a:txBody>
                    <a:bodyPr/>
                    <a:lstStyle/>
                    <a:p>
                      <a:pPr algn="ctr"/>
                      <a:r>
                        <a:rPr lang="en-US" sz="1600" b="1" dirty="0"/>
                        <a:t>SAMPLE COLLECTION</a:t>
                      </a:r>
                    </a:p>
                  </a:txBody>
                  <a:tcPr anchor="ctr"/>
                </a:tc>
                <a:tc>
                  <a:txBody>
                    <a:bodyPr/>
                    <a:lstStyle/>
                    <a:p>
                      <a:pPr algn="ctr"/>
                      <a:r>
                        <a:rPr lang="en-US" sz="1600" b="1" dirty="0"/>
                        <a:t>SAMPLE HANDLING</a:t>
                      </a:r>
                    </a:p>
                  </a:txBody>
                  <a:tcPr anchor="ctr"/>
                </a:tc>
                <a:tc>
                  <a:txBody>
                    <a:bodyPr/>
                    <a:lstStyle/>
                    <a:p>
                      <a:pPr algn="ctr"/>
                      <a:r>
                        <a:rPr lang="en-US" sz="1600" b="1" dirty="0"/>
                        <a:t>RUN TEST</a:t>
                      </a:r>
                    </a:p>
                  </a:txBody>
                  <a:tcPr anchor="ctr"/>
                </a:tc>
                <a:tc>
                  <a:txBody>
                    <a:bodyPr/>
                    <a:lstStyle/>
                    <a:p>
                      <a:pPr algn="ctr"/>
                      <a:r>
                        <a:rPr lang="en-US" sz="1600" b="1" dirty="0"/>
                        <a:t>READ RESULTS</a:t>
                      </a:r>
                    </a:p>
                  </a:txBody>
                  <a:tcPr anchor="ctr"/>
                </a:tc>
                <a:tc>
                  <a:txBody>
                    <a:bodyPr/>
                    <a:lstStyle/>
                    <a:p>
                      <a:pPr algn="ctr"/>
                      <a:r>
                        <a:rPr lang="en-US" sz="1600" b="1" dirty="0"/>
                        <a:t>DISPOSAL</a:t>
                      </a:r>
                    </a:p>
                  </a:txBody>
                  <a:tcPr anchor="ctr"/>
                </a:tc>
                <a:extLst>
                  <a:ext uri="{0D108BD9-81ED-4DB2-BD59-A6C34878D82A}">
                    <a16:rowId xmlns:a16="http://schemas.microsoft.com/office/drawing/2014/main" val="1266176698"/>
                  </a:ext>
                </a:extLst>
              </a:tr>
              <a:tr h="1640582">
                <a:tc>
                  <a:txBody>
                    <a:bodyPr/>
                    <a:lstStyle/>
                    <a:p>
                      <a:pPr marL="285750" indent="-285750">
                        <a:buFont typeface="Arial"/>
                        <a:buChar char="•"/>
                      </a:pPr>
                      <a:r>
                        <a:rPr lang="en-US" sz="1400" dirty="0"/>
                        <a:t>Labeling</a:t>
                      </a:r>
                    </a:p>
                    <a:p>
                      <a:pPr marL="285750" lvl="0" indent="-285750">
                        <a:buFont typeface="Arial"/>
                        <a:buChar char="•"/>
                      </a:pPr>
                      <a:r>
                        <a:rPr lang="en-US" sz="1400" dirty="0"/>
                        <a:t>Packaging </a:t>
                      </a:r>
                    </a:p>
                  </a:txBody>
                  <a:tcPr/>
                </a:tc>
                <a:tc>
                  <a:txBody>
                    <a:bodyPr/>
                    <a:lstStyle/>
                    <a:p>
                      <a:pPr marL="285750" lvl="0" indent="-285750">
                        <a:buClr>
                          <a:srgbClr val="000000"/>
                        </a:buClr>
                        <a:buFont typeface="Arial,Sans-Serif"/>
                        <a:buChar char="•"/>
                      </a:pPr>
                      <a:r>
                        <a:rPr lang="en-US" sz="1400" b="0" i="0" u="none" strike="noStrike" noProof="0" dirty="0">
                          <a:latin typeface="Gill Sans MT"/>
                        </a:rPr>
                        <a:t>Labeling</a:t>
                      </a:r>
                      <a:endParaRPr lang="en-US" sz="1400" dirty="0"/>
                    </a:p>
                    <a:p>
                      <a:pPr marL="285750" lvl="0" indent="-285750">
                        <a:buClr>
                          <a:srgbClr val="000000"/>
                        </a:buClr>
                        <a:buFont typeface="Arial,Sans-Serif"/>
                        <a:buChar char="•"/>
                      </a:pPr>
                      <a:r>
                        <a:rPr lang="en-US" sz="1400" b="0" i="0" u="none" strike="noStrike" noProof="0" dirty="0">
                          <a:latin typeface="Gill Sans MT"/>
                        </a:rPr>
                        <a:t>Packaging</a:t>
                      </a:r>
                      <a:endParaRPr lang="en-US" sz="1400" dirty="0"/>
                    </a:p>
                  </a:txBody>
                  <a:tcPr/>
                </a:tc>
                <a:tc>
                  <a:txBody>
                    <a:bodyPr/>
                    <a:lstStyle/>
                    <a:p>
                      <a:pPr marL="285750" lvl="0" indent="-285750">
                        <a:buClr>
                          <a:srgbClr val="000000"/>
                        </a:buClr>
                        <a:buFont typeface="Arial,Sans-Serif"/>
                        <a:buChar char="•"/>
                      </a:pPr>
                      <a:r>
                        <a:rPr lang="en-US" sz="1400" b="0" i="0" u="none" strike="noStrike" noProof="0" dirty="0">
                          <a:latin typeface="Gill Sans MT"/>
                        </a:rPr>
                        <a:t>Swabs and sample collection</a:t>
                      </a:r>
                      <a:endParaRPr lang="en-US" sz="1400" dirty="0"/>
                    </a:p>
                    <a:p>
                      <a:pPr marL="285750" lvl="0" indent="-285750">
                        <a:buClr>
                          <a:srgbClr val="000000"/>
                        </a:buClr>
                        <a:buFont typeface="Arial,Sans-Serif"/>
                        <a:buChar char="•"/>
                      </a:pPr>
                      <a:r>
                        <a:rPr lang="en-US" sz="1400" b="0" i="0" u="none" strike="noStrike" noProof="0" dirty="0">
                          <a:latin typeface="Gill Sans MT"/>
                        </a:rPr>
                        <a:t>Liquid containers</a:t>
                      </a:r>
                      <a:endParaRPr lang="en-US" sz="1400" dirty="0"/>
                    </a:p>
                    <a:p>
                      <a:pPr marL="285750" lvl="0" indent="-285750">
                        <a:buClr>
                          <a:srgbClr val="000000"/>
                        </a:buClr>
                        <a:buFont typeface="Arial,Sans-Serif"/>
                        <a:buChar char="•"/>
                      </a:pPr>
                      <a:r>
                        <a:rPr lang="en-US" sz="1400" b="0" i="0" u="none" strike="noStrike" noProof="0" dirty="0">
                          <a:latin typeface="Gill Sans MT"/>
                        </a:rPr>
                        <a:t>Packaging</a:t>
                      </a:r>
                    </a:p>
                    <a:p>
                      <a:pPr marL="285750" lvl="0" indent="-285750">
                        <a:buClr>
                          <a:srgbClr val="000000"/>
                        </a:buClr>
                        <a:buFont typeface="Arial,Sans-Serif"/>
                        <a:buChar char="•"/>
                      </a:pPr>
                      <a:r>
                        <a:rPr lang="en-US" sz="1400" b="0" i="0" u="none" strike="noStrike" noProof="0" dirty="0">
                          <a:latin typeface="Gill Sans MT"/>
                        </a:rPr>
                        <a:t>Instructions</a:t>
                      </a:r>
                      <a:endParaRPr lang="en-US" dirty="0"/>
                    </a:p>
                  </a:txBody>
                  <a:tcPr/>
                </a:tc>
                <a:tc>
                  <a:txBody>
                    <a:bodyPr/>
                    <a:lstStyle/>
                    <a:p>
                      <a:pPr marL="285750" lvl="0" indent="-285750">
                        <a:buClr>
                          <a:srgbClr val="000000"/>
                        </a:buClr>
                        <a:buFont typeface="Arial,Sans-Serif"/>
                        <a:buChar char="•"/>
                      </a:pPr>
                      <a:r>
                        <a:rPr lang="en-US" sz="1400" b="0" i="0" u="none" strike="noStrike" noProof="0" dirty="0">
                          <a:latin typeface="Gill Sans MT"/>
                        </a:rPr>
                        <a:t>Liquid transfer</a:t>
                      </a:r>
                    </a:p>
                    <a:p>
                      <a:pPr marL="285750" lvl="0" indent="-285750">
                        <a:buClr>
                          <a:srgbClr val="000000"/>
                        </a:buClr>
                        <a:buFont typeface="Arial,Sans-Serif"/>
                        <a:buChar char="•"/>
                      </a:pPr>
                      <a:r>
                        <a:rPr lang="en-US" sz="1400" b="0" i="0" u="none" strike="noStrike" noProof="0" dirty="0">
                          <a:latin typeface="Gill Sans MT"/>
                        </a:rPr>
                        <a:t>Cassette/ Test Reader</a:t>
                      </a:r>
                    </a:p>
                    <a:p>
                      <a:pPr marL="285750" lvl="0" indent="-285750">
                        <a:buClr>
                          <a:srgbClr val="000000"/>
                        </a:buClr>
                        <a:buFont typeface="Arial,Sans-Serif"/>
                        <a:buChar char="•"/>
                      </a:pPr>
                      <a:r>
                        <a:rPr lang="en-US" sz="1400" b="0" i="0" u="none" strike="noStrike" noProof="0" dirty="0">
                          <a:latin typeface="Gill Sans MT"/>
                        </a:rPr>
                        <a:t>Packaging</a:t>
                      </a:r>
                      <a:endParaRPr lang="en-US" sz="1400" dirty="0"/>
                    </a:p>
                    <a:p>
                      <a:pPr marL="285750" lvl="0" indent="-285750">
                        <a:buClr>
                          <a:srgbClr val="000000"/>
                        </a:buClr>
                        <a:buFont typeface="Arial,Sans-Serif"/>
                        <a:buChar char="•"/>
                      </a:pPr>
                      <a:r>
                        <a:rPr lang="en-US" sz="1400" b="0" i="0" u="none" strike="noStrike" noProof="0" dirty="0">
                          <a:latin typeface="Gill Sans MT"/>
                        </a:rPr>
                        <a:t>Instructions</a:t>
                      </a:r>
                      <a:endParaRPr lang="en-US" sz="1400" dirty="0"/>
                    </a:p>
                    <a:p>
                      <a:pPr lvl="0">
                        <a:buNone/>
                      </a:pPr>
                      <a:endParaRPr lang="en-US" sz="1400" dirty="0"/>
                    </a:p>
                  </a:txBody>
                  <a:tcPr/>
                </a:tc>
                <a:tc>
                  <a:txBody>
                    <a:bodyPr/>
                    <a:lstStyle/>
                    <a:p>
                      <a:pPr marL="285750" lvl="0" indent="-285750">
                        <a:buClr>
                          <a:srgbClr val="000000"/>
                        </a:buClr>
                        <a:buFont typeface="Arial,Sans-Serif"/>
                        <a:buChar char="•"/>
                      </a:pPr>
                      <a:r>
                        <a:rPr lang="en-US" sz="1400" b="0" i="0" u="none" strike="noStrike" noProof="0" dirty="0">
                          <a:latin typeface="Gill Sans MT"/>
                        </a:rPr>
                        <a:t>Cassette/ Test Reader</a:t>
                      </a:r>
                    </a:p>
                    <a:p>
                      <a:pPr marL="285750" lvl="0" indent="-285750">
                        <a:buClr>
                          <a:srgbClr val="000000"/>
                        </a:buClr>
                        <a:buFont typeface="Arial,Sans-Serif"/>
                        <a:buChar char="•"/>
                      </a:pPr>
                      <a:r>
                        <a:rPr lang="en-US" sz="1400" b="0" i="0" u="none" strike="noStrike" noProof="0" dirty="0">
                          <a:latin typeface="Gill Sans MT"/>
                        </a:rPr>
                        <a:t>Instructions</a:t>
                      </a:r>
                    </a:p>
                    <a:p>
                      <a:pPr marL="285750" lvl="0" indent="-285750">
                        <a:buClr>
                          <a:srgbClr val="000000"/>
                        </a:buClr>
                        <a:buFont typeface="Arial,Sans-Serif"/>
                        <a:buChar char="•"/>
                      </a:pPr>
                      <a:r>
                        <a:rPr lang="en-US" sz="1400" b="0" i="0" u="none" strike="noStrike" noProof="0" dirty="0">
                          <a:latin typeface="Gill Sans MT"/>
                        </a:rPr>
                        <a:t>Connecting components digitally</a:t>
                      </a:r>
                    </a:p>
                    <a:p>
                      <a:pPr marL="285750" lvl="0" indent="-285750">
                        <a:buClr>
                          <a:srgbClr val="000000"/>
                        </a:buClr>
                        <a:buFont typeface="Arial,Sans-Serif"/>
                        <a:buChar char="•"/>
                      </a:pPr>
                      <a:r>
                        <a:rPr lang="en-US" sz="1400" b="0" i="0" u="none" strike="noStrike" noProof="0" dirty="0">
                          <a:latin typeface="Gill Sans MT"/>
                        </a:rPr>
                        <a:t>Test analysis</a:t>
                      </a:r>
                    </a:p>
                  </a:txBody>
                  <a:tcPr/>
                </a:tc>
                <a:tc>
                  <a:txBody>
                    <a:bodyPr/>
                    <a:lstStyle/>
                    <a:p>
                      <a:pPr marL="285750" lvl="0" indent="-285750">
                        <a:buClr>
                          <a:srgbClr val="000000"/>
                        </a:buClr>
                        <a:buFont typeface="Arial,Sans-Serif"/>
                        <a:buChar char="•"/>
                      </a:pPr>
                      <a:r>
                        <a:rPr lang="en-US" sz="1400" b="0" i="0" u="none" strike="noStrike" noProof="0" dirty="0">
                          <a:latin typeface="Gill Sans MT"/>
                        </a:rPr>
                        <a:t>Test analysis</a:t>
                      </a:r>
                      <a:endParaRPr lang="en-US" sz="1400" dirty="0"/>
                    </a:p>
                    <a:p>
                      <a:pPr marL="285750" lvl="0" indent="-285750">
                        <a:buClr>
                          <a:srgbClr val="000000"/>
                        </a:buClr>
                        <a:buFont typeface="Arial,Sans-Serif"/>
                        <a:buChar char="•"/>
                      </a:pPr>
                      <a:r>
                        <a:rPr lang="en-US" sz="1400" b="0" i="0" u="none" strike="noStrike" noProof="0" dirty="0">
                          <a:latin typeface="Gill Sans MT"/>
                        </a:rPr>
                        <a:t>Communicating results</a:t>
                      </a:r>
                    </a:p>
                    <a:p>
                      <a:pPr marL="285750" lvl="0" indent="-285750">
                        <a:buClr>
                          <a:srgbClr val="000000"/>
                        </a:buClr>
                        <a:buFont typeface="Arial,Sans-Serif"/>
                        <a:buChar char="•"/>
                      </a:pPr>
                      <a:r>
                        <a:rPr lang="en-US" sz="1400" b="0" i="0" u="none" strike="noStrike" noProof="0" dirty="0">
                          <a:latin typeface="Gill Sans MT"/>
                        </a:rPr>
                        <a:t>Cassette/ Test Reader</a:t>
                      </a:r>
                    </a:p>
                    <a:p>
                      <a:pPr marL="285750" lvl="0" indent="-285750">
                        <a:buClr>
                          <a:srgbClr val="000000"/>
                        </a:buClr>
                        <a:buFont typeface="Arial,Sans-Serif"/>
                        <a:buChar char="•"/>
                      </a:pPr>
                      <a:r>
                        <a:rPr lang="en-US" sz="1400" b="0" i="0" u="none" strike="noStrike" noProof="0" dirty="0"/>
                        <a:t>Connecting com-ponents digitally</a:t>
                      </a:r>
                      <a:endParaRPr lang="en-US" sz="1400" b="0" i="0" u="none" strike="noStrike" noProof="0" dirty="0">
                        <a:latin typeface="Gill Sans MT"/>
                      </a:endParaRPr>
                    </a:p>
                  </a:txBody>
                  <a:tcPr/>
                </a:tc>
                <a:tc>
                  <a:txBody>
                    <a:bodyPr/>
                    <a:lstStyle/>
                    <a:p>
                      <a:pPr marL="285750" lvl="0" indent="-285750">
                        <a:buClr>
                          <a:srgbClr val="000000"/>
                        </a:buClr>
                        <a:buFont typeface="Arial,Sans-Serif"/>
                        <a:buChar char="•"/>
                      </a:pPr>
                      <a:r>
                        <a:rPr lang="en-US" sz="1400" b="0" i="0" u="none" strike="noStrike" noProof="0" dirty="0">
                          <a:latin typeface="Gill Sans MT"/>
                        </a:rPr>
                        <a:t>Disposal of components</a:t>
                      </a:r>
                    </a:p>
                    <a:p>
                      <a:pPr marL="285750" lvl="0" indent="-285750">
                        <a:buClr>
                          <a:srgbClr val="000000"/>
                        </a:buClr>
                        <a:buFont typeface="Arial,Sans-Serif"/>
                        <a:buChar char="•"/>
                      </a:pPr>
                      <a:r>
                        <a:rPr lang="en-US" sz="1400" b="0" i="0" u="none" strike="noStrike" noProof="0" dirty="0">
                          <a:latin typeface="Gill Sans MT"/>
                        </a:rPr>
                        <a:t>Instructions</a:t>
                      </a:r>
                    </a:p>
                    <a:p>
                      <a:pPr lvl="0">
                        <a:buNone/>
                      </a:pPr>
                      <a:endParaRPr lang="en-US" sz="1400" dirty="0"/>
                    </a:p>
                  </a:txBody>
                  <a:tcPr/>
                </a:tc>
                <a:extLst>
                  <a:ext uri="{0D108BD9-81ED-4DB2-BD59-A6C34878D82A}">
                    <a16:rowId xmlns:a16="http://schemas.microsoft.com/office/drawing/2014/main" val="2137024989"/>
                  </a:ext>
                </a:extLst>
              </a:tr>
            </a:tbl>
          </a:graphicData>
        </a:graphic>
      </p:graphicFrame>
      <p:sp>
        <p:nvSpPr>
          <p:cNvPr id="4" name="Content Placeholder 2">
            <a:extLst>
              <a:ext uri="{FF2B5EF4-FFF2-40B4-BE49-F238E27FC236}">
                <a16:creationId xmlns:a16="http://schemas.microsoft.com/office/drawing/2014/main" id="{1F05F0D3-34C2-B58A-6E79-7729858AF984}"/>
              </a:ext>
            </a:extLst>
          </p:cNvPr>
          <p:cNvSpPr txBox="1">
            <a:spLocks/>
          </p:cNvSpPr>
          <p:nvPr/>
        </p:nvSpPr>
        <p:spPr>
          <a:xfrm>
            <a:off x="375025" y="6190782"/>
            <a:ext cx="11426612" cy="365125"/>
          </a:xfrm>
          <a:prstGeom prst="rect">
            <a:avLst/>
          </a:prstGeom>
          <a:ln>
            <a:solidFill>
              <a:schemeClr val="tx1"/>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29920" lvl="1" indent="-305435" algn="ctr">
              <a:buNone/>
            </a:pPr>
            <a:r>
              <a:rPr lang="en-US" dirty="0">
                <a:solidFill>
                  <a:schemeClr val="tx1"/>
                </a:solidFill>
                <a:ea typeface="+mn-lt"/>
                <a:cs typeface="+mn-lt"/>
              </a:rPr>
              <a:t>General topics across all categories: Holistic Design, Regulatory, Design Control, Braille, and Engaging End Users</a:t>
            </a:r>
            <a:endParaRPr lang="en-US" dirty="0">
              <a:solidFill>
                <a:schemeClr val="tx1"/>
              </a:solidFill>
            </a:endParaRPr>
          </a:p>
        </p:txBody>
      </p:sp>
      <p:sp>
        <p:nvSpPr>
          <p:cNvPr id="6" name="Slide Number Placeholder 3">
            <a:extLst>
              <a:ext uri="{FF2B5EF4-FFF2-40B4-BE49-F238E27FC236}">
                <a16:creationId xmlns:a16="http://schemas.microsoft.com/office/drawing/2014/main" id="{89D32CA5-4617-F5FB-096A-67CC4F8F3FEE}"/>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10</a:t>
            </a:r>
          </a:p>
        </p:txBody>
      </p:sp>
    </p:spTree>
    <p:extLst>
      <p:ext uri="{BB962C8B-B14F-4D97-AF65-F5344CB8AC3E}">
        <p14:creationId xmlns:p14="http://schemas.microsoft.com/office/powerpoint/2010/main" val="38555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Packaging: Identification</a:t>
            </a:r>
            <a:endParaRPr lang="en-US" dirty="0"/>
          </a:p>
        </p:txBody>
      </p:sp>
      <p:sp>
        <p:nvSpPr>
          <p:cNvPr id="5" name="Content Placeholder 2">
            <a:extLst>
              <a:ext uri="{FF2B5EF4-FFF2-40B4-BE49-F238E27FC236}">
                <a16:creationId xmlns:a16="http://schemas.microsoft.com/office/drawing/2014/main" id="{80219114-875B-2718-BA07-1E198B10C601}"/>
              </a:ext>
            </a:extLst>
          </p:cNvPr>
          <p:cNvSpPr txBox="1">
            <a:spLocks/>
          </p:cNvSpPr>
          <p:nvPr/>
        </p:nvSpPr>
        <p:spPr>
          <a:xfrm>
            <a:off x="490519" y="1719023"/>
            <a:ext cx="11118142" cy="762809"/>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panose="05020102010507070707" pitchFamily="18" charset="2"/>
              <a:buChar char="Ø"/>
            </a:pPr>
            <a:r>
              <a:rPr lang="en-US" sz="2400" b="1" i="1" dirty="0">
                <a:solidFill>
                  <a:schemeClr val="tx1"/>
                </a:solidFill>
                <a:ea typeface="+mn-lt"/>
                <a:cs typeface="+mn-lt"/>
              </a:rPr>
              <a:t>Outer box device packaging is the initial introduction to the User.</a:t>
            </a:r>
            <a:endParaRPr lang="en-US" b="1" i="1" dirty="0">
              <a:solidFill>
                <a:schemeClr val="tx1"/>
              </a:solidFill>
            </a:endParaRPr>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72045" y="2416368"/>
            <a:ext cx="6125889" cy="4143318"/>
          </a:xfrm>
        </p:spPr>
        <p:txBody>
          <a:bodyPr vert="horz" lIns="91440" tIns="45720" rIns="91440" bIns="45720" rtlCol="0" anchor="ctr">
            <a:noAutofit/>
          </a:bodyPr>
          <a:lstStyle/>
          <a:p>
            <a:pPr marL="305435" indent="-305435">
              <a:buFont typeface="Wingdings 2" pitchFamily="2" charset="2"/>
              <a:buChar char=""/>
            </a:pPr>
            <a:r>
              <a:rPr lang="en-US" sz="2000" b="1" dirty="0">
                <a:solidFill>
                  <a:schemeClr val="tx1"/>
                </a:solidFill>
              </a:rPr>
              <a:t>Issues</a:t>
            </a:r>
          </a:p>
          <a:p>
            <a:pPr marL="629435" lvl="1" indent="-305435">
              <a:buFont typeface="Wingdings 2" pitchFamily="2" charset="2"/>
              <a:buChar char=""/>
            </a:pPr>
            <a:r>
              <a:rPr lang="en-US" dirty="0">
                <a:solidFill>
                  <a:schemeClr val="tx1"/>
                </a:solidFill>
                <a:ea typeface="+mn-lt"/>
                <a:cs typeface="+mn-lt"/>
              </a:rPr>
              <a:t>Much of standard packaging is filled with random information</a:t>
            </a:r>
          </a:p>
          <a:p>
            <a:pPr marL="629435" lvl="1" indent="-305435">
              <a:buFont typeface="Wingdings 2" pitchFamily="2" charset="2"/>
              <a:buChar char=""/>
            </a:pPr>
            <a:r>
              <a:rPr lang="en-US" dirty="0">
                <a:solidFill>
                  <a:schemeClr val="tx1"/>
                </a:solidFill>
                <a:ea typeface="+mn-lt"/>
                <a:cs typeface="+mn-lt"/>
              </a:rPr>
              <a:t>QR codes are often missing or insufficiently sized</a:t>
            </a:r>
          </a:p>
          <a:p>
            <a:pPr marL="629435" lvl="1" indent="-305435">
              <a:buFont typeface="Wingdings 2" pitchFamily="2" charset="2"/>
              <a:buChar char=""/>
            </a:pPr>
            <a:r>
              <a:rPr lang="en-US" dirty="0">
                <a:solidFill>
                  <a:schemeClr val="tx1"/>
                </a:solidFill>
                <a:ea typeface="+mn-lt"/>
                <a:cs typeface="+mn-lt"/>
              </a:rPr>
              <a:t>No tactile features</a:t>
            </a:r>
          </a:p>
          <a:p>
            <a:pPr marL="305435" indent="-305435">
              <a:buFont typeface="Wingdings 2" pitchFamily="2" charset="2"/>
              <a:buChar char=""/>
            </a:pPr>
            <a:r>
              <a:rPr lang="en-US" sz="2000" b="1" dirty="0">
                <a:solidFill>
                  <a:schemeClr val="tx1"/>
                </a:solidFill>
                <a:ea typeface="+mn-lt"/>
                <a:cs typeface="+mn-lt"/>
              </a:rPr>
              <a:t>Recommendations</a:t>
            </a:r>
          </a:p>
          <a:p>
            <a:pPr marL="629435" lvl="1" indent="-305435">
              <a:buFont typeface="Wingdings 2" pitchFamily="2" charset="2"/>
              <a:buChar char=""/>
            </a:pPr>
            <a:r>
              <a:rPr lang="en-US" dirty="0">
                <a:solidFill>
                  <a:schemeClr val="tx1"/>
                </a:solidFill>
                <a:ea typeface="+mn-lt"/>
                <a:cs typeface="+mn-lt"/>
              </a:rPr>
              <a:t>Key information includes brand name, device type, expiration date, links to instructions, and customer service phone number</a:t>
            </a:r>
          </a:p>
          <a:p>
            <a:pPr marL="629435" lvl="1" indent="-305435">
              <a:buFont typeface="Wingdings 2" pitchFamily="2" charset="2"/>
              <a:buChar char=""/>
            </a:pPr>
            <a:r>
              <a:rPr lang="en-US" dirty="0">
                <a:solidFill>
                  <a:schemeClr val="tx1"/>
                </a:solidFill>
                <a:ea typeface="+mn-lt"/>
                <a:cs typeface="+mn-lt"/>
              </a:rPr>
              <a:t>QR codes should be easily identifiable</a:t>
            </a:r>
          </a:p>
          <a:p>
            <a:pPr marL="629435" lvl="1" indent="-305435">
              <a:buFont typeface="Wingdings 2" pitchFamily="2" charset="2"/>
              <a:buChar char=""/>
            </a:pPr>
            <a:r>
              <a:rPr lang="en-US" dirty="0">
                <a:solidFill>
                  <a:schemeClr val="tx1"/>
                </a:solidFill>
                <a:ea typeface="+mn-lt"/>
                <a:cs typeface="+mn-lt"/>
              </a:rPr>
              <a:t>Provide a means to tactilely find encoded information (e.g., a raised sticker, or raised outline)</a:t>
            </a:r>
          </a:p>
        </p:txBody>
      </p:sp>
      <p:pic>
        <p:nvPicPr>
          <p:cNvPr id="4" name="Picture 7" descr="Example of packaging label containing:&#10;Brand Name&#10;COVID-19 Home Test&#10;Expiration Date&#10;Customer Service phone number&#10;and the Logo.">
            <a:extLst>
              <a:ext uri="{FF2B5EF4-FFF2-40B4-BE49-F238E27FC236}">
                <a16:creationId xmlns:a16="http://schemas.microsoft.com/office/drawing/2014/main" id="{874BBE3A-CB36-1F7D-161F-4ED681775E7E}"/>
              </a:ext>
            </a:extLst>
          </p:cNvPr>
          <p:cNvPicPr>
            <a:picLocks noChangeAspect="1"/>
          </p:cNvPicPr>
          <p:nvPr/>
        </p:nvPicPr>
        <p:blipFill>
          <a:blip r:embed="rId3"/>
          <a:stretch>
            <a:fillRect/>
          </a:stretch>
        </p:blipFill>
        <p:spPr>
          <a:xfrm>
            <a:off x="6532880" y="2580968"/>
            <a:ext cx="2743200" cy="1787505"/>
          </a:xfrm>
          <a:prstGeom prst="rect">
            <a:avLst/>
          </a:prstGeom>
        </p:spPr>
      </p:pic>
      <p:pic>
        <p:nvPicPr>
          <p:cNvPr id="6" name="Picture 6" descr="Photo showing a raised sticker with a QR code on the sticker.">
            <a:extLst>
              <a:ext uri="{FF2B5EF4-FFF2-40B4-BE49-F238E27FC236}">
                <a16:creationId xmlns:a16="http://schemas.microsoft.com/office/drawing/2014/main" id="{3472506A-5B39-4395-3DC4-31351EB365DD}"/>
              </a:ext>
            </a:extLst>
          </p:cNvPr>
          <p:cNvPicPr>
            <a:picLocks noChangeAspect="1"/>
          </p:cNvPicPr>
          <p:nvPr/>
        </p:nvPicPr>
        <p:blipFill>
          <a:blip r:embed="rId4"/>
          <a:stretch>
            <a:fillRect/>
          </a:stretch>
        </p:blipFill>
        <p:spPr>
          <a:xfrm>
            <a:off x="9366442" y="2664691"/>
            <a:ext cx="2658533" cy="4114800"/>
          </a:xfrm>
          <a:prstGeom prst="rect">
            <a:avLst/>
          </a:prstGeom>
        </p:spPr>
      </p:pic>
      <p:sp>
        <p:nvSpPr>
          <p:cNvPr id="7" name="Slide Number Placeholder 3">
            <a:extLst>
              <a:ext uri="{FF2B5EF4-FFF2-40B4-BE49-F238E27FC236}">
                <a16:creationId xmlns:a16="http://schemas.microsoft.com/office/drawing/2014/main" id="{D6927FBE-525E-4971-DF2F-7AF64C2ABD07}"/>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11</a:t>
            </a:r>
          </a:p>
        </p:txBody>
      </p:sp>
    </p:spTree>
    <p:extLst>
      <p:ext uri="{BB962C8B-B14F-4D97-AF65-F5344CB8AC3E}">
        <p14:creationId xmlns:p14="http://schemas.microsoft.com/office/powerpoint/2010/main" val="238780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Packaging: Accessing Contents</a:t>
            </a:r>
            <a:endParaRPr lang="en-US" dirty="0"/>
          </a:p>
        </p:txBody>
      </p:sp>
      <p:sp>
        <p:nvSpPr>
          <p:cNvPr id="5" name="Content Placeholder 2">
            <a:extLst>
              <a:ext uri="{FF2B5EF4-FFF2-40B4-BE49-F238E27FC236}">
                <a16:creationId xmlns:a16="http://schemas.microsoft.com/office/drawing/2014/main" id="{5340C7C1-1CBA-368B-3F26-B23263514F91}"/>
              </a:ext>
            </a:extLst>
          </p:cNvPr>
          <p:cNvSpPr txBox="1">
            <a:spLocks/>
          </p:cNvSpPr>
          <p:nvPr/>
        </p:nvSpPr>
        <p:spPr>
          <a:xfrm>
            <a:off x="490519" y="1719023"/>
            <a:ext cx="11118142" cy="762809"/>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panose="05020102010507070707" pitchFamily="18" charset="2"/>
              <a:buChar char="Ø"/>
            </a:pPr>
            <a:r>
              <a:rPr lang="en-US" sz="2400" b="1" i="1" dirty="0">
                <a:solidFill>
                  <a:schemeClr val="tx1"/>
                </a:solidFill>
                <a:ea typeface="+mn-lt"/>
                <a:cs typeface="+mn-lt"/>
              </a:rPr>
              <a:t>Contents must be accessible to Users </a:t>
            </a:r>
            <a:endParaRPr lang="en-US" sz="2400" b="1" i="1">
              <a:solidFill>
                <a:schemeClr val="tx1"/>
              </a:solidFill>
            </a:endParaRPr>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90518" y="2236259"/>
            <a:ext cx="6633889" cy="4143318"/>
          </a:xfrm>
        </p:spPr>
        <p:txBody>
          <a:bodyPr vert="horz" lIns="91440" tIns="45720" rIns="91440" bIns="45720" rtlCol="0" anchor="ctr">
            <a:noAutofit/>
          </a:bodyPr>
          <a:lstStyle/>
          <a:p>
            <a:pPr marL="305435" indent="-305435">
              <a:buFont typeface="Wingdings 2" pitchFamily="2" charset="2"/>
              <a:buChar char=""/>
            </a:pPr>
            <a:r>
              <a:rPr lang="en-US" sz="2000" b="1" dirty="0">
                <a:solidFill>
                  <a:schemeClr val="tx1"/>
                </a:solidFill>
              </a:rPr>
              <a:t>Issues</a:t>
            </a:r>
          </a:p>
          <a:p>
            <a:pPr marL="629435" lvl="1" indent="-305435">
              <a:buFont typeface="Wingdings 2" pitchFamily="2" charset="2"/>
              <a:buChar char=""/>
            </a:pPr>
            <a:r>
              <a:rPr lang="en-US" dirty="0">
                <a:solidFill>
                  <a:schemeClr val="tx1"/>
                </a:solidFill>
                <a:ea typeface="+mn-lt"/>
                <a:cs typeface="+mn-lt"/>
              </a:rPr>
              <a:t>Too much force is required to open</a:t>
            </a:r>
          </a:p>
          <a:p>
            <a:pPr marL="629435" lvl="1" indent="-305435">
              <a:buFont typeface="Wingdings 2" pitchFamily="2" charset="2"/>
              <a:buChar char=""/>
            </a:pPr>
            <a:r>
              <a:rPr lang="en-US" dirty="0">
                <a:solidFill>
                  <a:schemeClr val="tx1"/>
                </a:solidFill>
                <a:ea typeface="+mn-lt"/>
                <a:cs typeface="+mn-lt"/>
              </a:rPr>
              <a:t>Hard to access contents</a:t>
            </a:r>
          </a:p>
          <a:p>
            <a:pPr marL="629435" lvl="1" indent="-305435">
              <a:buFont typeface="Wingdings 2" pitchFamily="2" charset="2"/>
              <a:buChar char=""/>
            </a:pPr>
            <a:r>
              <a:rPr lang="en-US" dirty="0">
                <a:solidFill>
                  <a:schemeClr val="tx1"/>
                </a:solidFill>
                <a:ea typeface="+mn-lt"/>
                <a:cs typeface="+mn-lt"/>
              </a:rPr>
              <a:t>Tamper-proof labels</a:t>
            </a:r>
          </a:p>
          <a:p>
            <a:pPr marL="899435" lvl="2" indent="-305435">
              <a:buFont typeface="Wingdings 2" pitchFamily="2" charset="2"/>
              <a:buChar char=""/>
            </a:pPr>
            <a:r>
              <a:rPr lang="en-US" dirty="0">
                <a:solidFill>
                  <a:schemeClr val="tx1"/>
                </a:solidFill>
                <a:ea typeface="+mn-lt"/>
                <a:cs typeface="+mn-lt"/>
              </a:rPr>
              <a:t>Many users resort to external tools such as scissors, knives, etc.</a:t>
            </a:r>
          </a:p>
          <a:p>
            <a:pPr marL="305435" indent="-305435">
              <a:buFont typeface="Wingdings 2" pitchFamily="2" charset="2"/>
              <a:buChar char=""/>
            </a:pPr>
            <a:r>
              <a:rPr lang="en-US" sz="2000" b="1" dirty="0">
                <a:solidFill>
                  <a:schemeClr val="tx1"/>
                </a:solidFill>
                <a:ea typeface="+mn-lt"/>
                <a:cs typeface="+mn-lt"/>
              </a:rPr>
              <a:t>Recommendations</a:t>
            </a:r>
          </a:p>
          <a:p>
            <a:pPr marL="629435" lvl="1" indent="-305435">
              <a:buFont typeface="Wingdings 2" pitchFamily="2" charset="2"/>
              <a:buChar char=""/>
            </a:pPr>
            <a:r>
              <a:rPr lang="en-US" dirty="0">
                <a:solidFill>
                  <a:schemeClr val="tx1"/>
                </a:solidFill>
                <a:ea typeface="+mn-lt"/>
                <a:cs typeface="+mn-lt"/>
              </a:rPr>
              <a:t>Do not require user to apply in excess of five pounds force</a:t>
            </a:r>
          </a:p>
          <a:p>
            <a:pPr marL="629435" lvl="1" indent="-305435">
              <a:buFont typeface="Wingdings 2" pitchFamily="2" charset="2"/>
              <a:buChar char=""/>
            </a:pPr>
            <a:r>
              <a:rPr lang="en-US" dirty="0">
                <a:solidFill>
                  <a:schemeClr val="tx1"/>
                </a:solidFill>
                <a:ea typeface="+mn-lt"/>
                <a:cs typeface="+mn-lt"/>
              </a:rPr>
              <a:t>Top of box should open wide for easy access to contents</a:t>
            </a:r>
            <a:endParaRPr lang="en-US" dirty="0">
              <a:solidFill>
                <a:schemeClr val="tx1"/>
              </a:solidFill>
            </a:endParaRPr>
          </a:p>
          <a:p>
            <a:pPr marL="629435" lvl="1" indent="-305435">
              <a:buFont typeface="Wingdings 2" pitchFamily="2" charset="2"/>
              <a:buChar char=""/>
            </a:pPr>
            <a:r>
              <a:rPr lang="en-US" dirty="0">
                <a:solidFill>
                  <a:schemeClr val="tx1"/>
                </a:solidFill>
                <a:ea typeface="+mn-lt"/>
                <a:cs typeface="+mn-lt"/>
              </a:rPr>
              <a:t>Provide familiar tactile cues on the packaging</a:t>
            </a:r>
          </a:p>
        </p:txBody>
      </p:sp>
      <p:pic>
        <p:nvPicPr>
          <p:cNvPr id="6" name="Picture 6" descr="Picture showing three different options for package opening mechanisms. &#10;1) Pull tab&#10;2) Folded front of box&#10;3) Interleaved tabs on top of box.">
            <a:extLst>
              <a:ext uri="{FF2B5EF4-FFF2-40B4-BE49-F238E27FC236}">
                <a16:creationId xmlns:a16="http://schemas.microsoft.com/office/drawing/2014/main" id="{84D33BA4-60EA-AB4F-ECCC-90371144D3F1}"/>
              </a:ext>
            </a:extLst>
          </p:cNvPr>
          <p:cNvPicPr>
            <a:picLocks noChangeAspect="1"/>
          </p:cNvPicPr>
          <p:nvPr/>
        </p:nvPicPr>
        <p:blipFill>
          <a:blip r:embed="rId3"/>
          <a:stretch>
            <a:fillRect/>
          </a:stretch>
        </p:blipFill>
        <p:spPr>
          <a:xfrm>
            <a:off x="6853382" y="2621737"/>
            <a:ext cx="5070762" cy="3831253"/>
          </a:xfrm>
          <a:prstGeom prst="rect">
            <a:avLst/>
          </a:prstGeom>
        </p:spPr>
      </p:pic>
      <p:sp>
        <p:nvSpPr>
          <p:cNvPr id="7" name="TextBox 6">
            <a:extLst>
              <a:ext uri="{FF2B5EF4-FFF2-40B4-BE49-F238E27FC236}">
                <a16:creationId xmlns:a16="http://schemas.microsoft.com/office/drawing/2014/main" id="{9ADF0138-E344-DA76-6284-C2A9D4D0231B}"/>
              </a:ext>
            </a:extLst>
          </p:cNvPr>
          <p:cNvSpPr txBox="1"/>
          <p:nvPr/>
        </p:nvSpPr>
        <p:spPr>
          <a:xfrm>
            <a:off x="489527" y="6451600"/>
            <a:ext cx="79894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Note: Make packages resealable if &gt;1 test is included​</a:t>
            </a:r>
          </a:p>
        </p:txBody>
      </p:sp>
      <p:sp>
        <p:nvSpPr>
          <p:cNvPr id="4" name="Slide Number Placeholder 3">
            <a:extLst>
              <a:ext uri="{FF2B5EF4-FFF2-40B4-BE49-F238E27FC236}">
                <a16:creationId xmlns:a16="http://schemas.microsoft.com/office/drawing/2014/main" id="{77A38200-6206-74BE-BC5F-4B3096A9279E}"/>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12</a:t>
            </a:r>
          </a:p>
        </p:txBody>
      </p:sp>
    </p:spTree>
    <p:extLst>
      <p:ext uri="{BB962C8B-B14F-4D97-AF65-F5344CB8AC3E}">
        <p14:creationId xmlns:p14="http://schemas.microsoft.com/office/powerpoint/2010/main" val="167667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Sample Collection</a:t>
            </a:r>
            <a:endParaRPr lang="en-US" dirty="0"/>
          </a:p>
        </p:txBody>
      </p:sp>
      <p:sp>
        <p:nvSpPr>
          <p:cNvPr id="8" name="Content Placeholder 2">
            <a:extLst>
              <a:ext uri="{FF2B5EF4-FFF2-40B4-BE49-F238E27FC236}">
                <a16:creationId xmlns:a16="http://schemas.microsoft.com/office/drawing/2014/main" id="{7775FA8C-6ED9-DB35-C862-5E0C3234A5BB}"/>
              </a:ext>
            </a:extLst>
          </p:cNvPr>
          <p:cNvSpPr txBox="1">
            <a:spLocks/>
          </p:cNvSpPr>
          <p:nvPr/>
        </p:nvSpPr>
        <p:spPr>
          <a:xfrm>
            <a:off x="489759" y="1644099"/>
            <a:ext cx="11120046" cy="1822878"/>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pitchFamily="2" charset="2"/>
              <a:buChar char="Ø"/>
            </a:pPr>
            <a:r>
              <a:rPr lang="en-US" sz="2000" b="1" i="1" dirty="0">
                <a:solidFill>
                  <a:schemeClr val="tx1"/>
                </a:solidFill>
                <a:ea typeface="+mn-lt"/>
                <a:cs typeface="+mn-lt"/>
              </a:rPr>
              <a:t>Swabs for sample collection are a universal opportunity for improvement</a:t>
            </a:r>
            <a:endParaRPr lang="en-US" sz="2000">
              <a:solidFill>
                <a:schemeClr val="tx1"/>
              </a:solidFill>
              <a:ea typeface="+mn-lt"/>
              <a:cs typeface="+mn-lt"/>
            </a:endParaRPr>
          </a:p>
          <a:p>
            <a:pPr marL="305435" indent="-305435">
              <a:buFont typeface="Wingdings" pitchFamily="2" charset="2"/>
              <a:buChar char="Ø"/>
            </a:pPr>
            <a:r>
              <a:rPr lang="en-US" sz="2000" b="1" i="1" dirty="0">
                <a:solidFill>
                  <a:schemeClr val="tx1"/>
                </a:solidFill>
                <a:ea typeface="+mn-lt"/>
                <a:cs typeface="+mn-lt"/>
              </a:rPr>
              <a:t>Cost sensitive: Off-the-shelf standard parts from large-scale manufacturers</a:t>
            </a:r>
          </a:p>
          <a:p>
            <a:pPr marL="305435" indent="-305435">
              <a:buFont typeface="Wingdings" pitchFamily="2" charset="2"/>
              <a:buChar char="Ø"/>
            </a:pPr>
            <a:r>
              <a:rPr lang="en-US" sz="2000" b="1" i="1" dirty="0">
                <a:solidFill>
                  <a:schemeClr val="tx1"/>
                </a:solidFill>
                <a:ea typeface="+mn-lt"/>
                <a:cs typeface="+mn-lt"/>
              </a:rPr>
              <a:t>Must balance short-term and long-term solutions</a:t>
            </a:r>
            <a:endParaRPr lang="en-US" sz="2000" dirty="0">
              <a:solidFill>
                <a:schemeClr val="tx1"/>
              </a:solidFill>
              <a:ea typeface="+mn-lt"/>
              <a:cs typeface="+mn-lt"/>
            </a:endParaRPr>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90518" y="3157313"/>
            <a:ext cx="7281531" cy="3282301"/>
          </a:xfrm>
        </p:spPr>
        <p:txBody>
          <a:bodyPr vert="horz" lIns="91440" tIns="45720" rIns="91440" bIns="45720" rtlCol="0" anchor="ctr">
            <a:noAutofit/>
          </a:bodyPr>
          <a:lstStyle/>
          <a:p>
            <a:pPr marL="305435" indent="-305435">
              <a:buFont typeface="Wingdings 2" pitchFamily="2" charset="2"/>
              <a:buChar char=""/>
            </a:pPr>
            <a:r>
              <a:rPr lang="en-US" sz="2000" b="1" dirty="0">
                <a:solidFill>
                  <a:schemeClr val="tx1"/>
                </a:solidFill>
              </a:rPr>
              <a:t>Issues</a:t>
            </a:r>
          </a:p>
          <a:p>
            <a:pPr marL="629920" lvl="1" indent="-305435">
              <a:buFont typeface="Wingdings 2" pitchFamily="2" charset="2"/>
              <a:buChar char=""/>
            </a:pPr>
            <a:r>
              <a:rPr lang="en-US" sz="1800" dirty="0">
                <a:solidFill>
                  <a:schemeClr val="tx1"/>
                </a:solidFill>
                <a:ea typeface="+mn-lt"/>
                <a:cs typeface="+mn-lt"/>
              </a:rPr>
              <a:t>Is it obvious which end to open?</a:t>
            </a:r>
          </a:p>
          <a:p>
            <a:pPr marL="629920" lvl="1" indent="-305435">
              <a:buFont typeface="Wingdings 2" pitchFamily="2" charset="2"/>
              <a:buChar char=""/>
            </a:pPr>
            <a:r>
              <a:rPr lang="en-US" sz="1800" dirty="0">
                <a:solidFill>
                  <a:schemeClr val="tx1"/>
                </a:solidFill>
                <a:ea typeface="+mn-lt"/>
                <a:cs typeface="+mn-lt"/>
              </a:rPr>
              <a:t>Packaging may inadvertently open the sterile end of the swab</a:t>
            </a:r>
            <a:endParaRPr lang="en-US" dirty="0">
              <a:solidFill>
                <a:schemeClr val="tx1"/>
              </a:solidFill>
            </a:endParaRPr>
          </a:p>
          <a:p>
            <a:pPr marL="629920" lvl="1" indent="-305435">
              <a:buFont typeface="Wingdings 2" pitchFamily="2" charset="2"/>
              <a:buChar char=""/>
            </a:pPr>
            <a:r>
              <a:rPr lang="en-US" sz="1800" dirty="0">
                <a:solidFill>
                  <a:schemeClr val="tx1"/>
                </a:solidFill>
                <a:ea typeface="+mn-lt"/>
                <a:cs typeface="+mn-lt"/>
              </a:rPr>
              <a:t>Swabs with no clear indications for handling may be misused</a:t>
            </a:r>
          </a:p>
          <a:p>
            <a:pPr marL="305435" indent="-305435">
              <a:buFont typeface="Wingdings 2" pitchFamily="2" charset="2"/>
              <a:buChar char=""/>
            </a:pPr>
            <a:r>
              <a:rPr lang="en-US" sz="2000" b="1" dirty="0">
                <a:solidFill>
                  <a:schemeClr val="tx1"/>
                </a:solidFill>
                <a:ea typeface="+mn-lt"/>
                <a:cs typeface="+mn-lt"/>
              </a:rPr>
              <a:t>Recommendations</a:t>
            </a:r>
          </a:p>
          <a:p>
            <a:pPr marL="629920" lvl="1" indent="-305435">
              <a:buFont typeface="Wingdings 2" pitchFamily="2" charset="2"/>
              <a:buChar char=""/>
            </a:pPr>
            <a:r>
              <a:rPr lang="en-US" sz="1800" dirty="0">
                <a:solidFill>
                  <a:schemeClr val="tx1"/>
                </a:solidFill>
                <a:ea typeface="+mn-lt"/>
                <a:cs typeface="+mn-lt"/>
              </a:rPr>
              <a:t>Swabs should have identifiable features (e.g., colors, shapes, textures) so that the user knows where to grasp, preventing sample contamination</a:t>
            </a:r>
          </a:p>
        </p:txBody>
      </p:sp>
      <p:pic>
        <p:nvPicPr>
          <p:cNvPr id="4" name="Picture 6" descr="Two different types of swabs with identifying features to indicate to the user where to grasp.">
            <a:extLst>
              <a:ext uri="{FF2B5EF4-FFF2-40B4-BE49-F238E27FC236}">
                <a16:creationId xmlns:a16="http://schemas.microsoft.com/office/drawing/2014/main" id="{6A9291E1-E936-0773-A6AE-7224AD0B7305}"/>
              </a:ext>
            </a:extLst>
          </p:cNvPr>
          <p:cNvPicPr>
            <a:picLocks noChangeAspect="1"/>
          </p:cNvPicPr>
          <p:nvPr/>
        </p:nvPicPr>
        <p:blipFill rotWithShape="1">
          <a:blip r:embed="rId3"/>
          <a:srcRect l="9003" r="30886" b="-134"/>
          <a:stretch/>
        </p:blipFill>
        <p:spPr>
          <a:xfrm>
            <a:off x="7122458" y="2810897"/>
            <a:ext cx="3442454" cy="2979848"/>
          </a:xfrm>
          <a:prstGeom prst="rect">
            <a:avLst/>
          </a:prstGeom>
        </p:spPr>
      </p:pic>
      <p:pic>
        <p:nvPicPr>
          <p:cNvPr id="6" name="Picture 6" descr="Demonstration indicating the directionality of a cartridge in a pouch.">
            <a:extLst>
              <a:ext uri="{FF2B5EF4-FFF2-40B4-BE49-F238E27FC236}">
                <a16:creationId xmlns:a16="http://schemas.microsoft.com/office/drawing/2014/main" id="{3CE94000-301B-7ADA-F72B-89BD57D5F4B1}"/>
              </a:ext>
            </a:extLst>
          </p:cNvPr>
          <p:cNvPicPr>
            <a:picLocks noChangeAspect="1"/>
          </p:cNvPicPr>
          <p:nvPr/>
        </p:nvPicPr>
        <p:blipFill>
          <a:blip r:embed="rId4"/>
          <a:stretch>
            <a:fillRect/>
          </a:stretch>
        </p:blipFill>
        <p:spPr>
          <a:xfrm>
            <a:off x="10398714" y="2708352"/>
            <a:ext cx="1604502" cy="3790336"/>
          </a:xfrm>
          <a:prstGeom prst="rect">
            <a:avLst/>
          </a:prstGeom>
        </p:spPr>
      </p:pic>
      <p:sp>
        <p:nvSpPr>
          <p:cNvPr id="5" name="Slide Number Placeholder 3">
            <a:extLst>
              <a:ext uri="{FF2B5EF4-FFF2-40B4-BE49-F238E27FC236}">
                <a16:creationId xmlns:a16="http://schemas.microsoft.com/office/drawing/2014/main" id="{A073C878-9C21-3667-95D3-C8F39D974B7B}"/>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13</a:t>
            </a:r>
          </a:p>
        </p:txBody>
      </p:sp>
    </p:spTree>
    <p:extLst>
      <p:ext uri="{BB962C8B-B14F-4D97-AF65-F5344CB8AC3E}">
        <p14:creationId xmlns:p14="http://schemas.microsoft.com/office/powerpoint/2010/main" val="68548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Liquid Containers</a:t>
            </a:r>
            <a:endParaRPr lang="en-US" dirty="0"/>
          </a:p>
        </p:txBody>
      </p:sp>
      <p:sp>
        <p:nvSpPr>
          <p:cNvPr id="7" name="Content Placeholder 2">
            <a:extLst>
              <a:ext uri="{FF2B5EF4-FFF2-40B4-BE49-F238E27FC236}">
                <a16:creationId xmlns:a16="http://schemas.microsoft.com/office/drawing/2014/main" id="{745784E4-5CBF-E4FE-A31C-004A8574566A}"/>
              </a:ext>
            </a:extLst>
          </p:cNvPr>
          <p:cNvSpPr txBox="1">
            <a:spLocks/>
          </p:cNvSpPr>
          <p:nvPr/>
        </p:nvSpPr>
        <p:spPr>
          <a:xfrm>
            <a:off x="496381" y="1982792"/>
            <a:ext cx="11557757" cy="762809"/>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panose="05020102010507070707" pitchFamily="18" charset="2"/>
              <a:buChar char="Ø"/>
            </a:pPr>
            <a:r>
              <a:rPr lang="en-US" b="1" i="1" dirty="0">
                <a:solidFill>
                  <a:schemeClr val="tx1"/>
                </a:solidFill>
              </a:rPr>
              <a:t>Vials are multi-purpose - hold liquid as well as receive the swab and sample</a:t>
            </a:r>
            <a:endParaRPr lang="en-US" dirty="0">
              <a:solidFill>
                <a:schemeClr val="tx1"/>
              </a:solidFill>
            </a:endParaRPr>
          </a:p>
          <a:p>
            <a:pPr marL="305435" indent="-305435">
              <a:buFont typeface="Wingdings" panose="05020102010507070707" pitchFamily="18" charset="2"/>
              <a:buChar char="Ø"/>
            </a:pPr>
            <a:r>
              <a:rPr lang="en-US" b="1" i="1" dirty="0">
                <a:solidFill>
                  <a:schemeClr val="tx1"/>
                </a:solidFill>
              </a:rPr>
              <a:t>Facilitates docking and provides means for gross or precision liquid handling</a:t>
            </a:r>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556340" y="2810030"/>
            <a:ext cx="6559998" cy="3891272"/>
          </a:xfrm>
        </p:spPr>
        <p:txBody>
          <a:bodyPr vert="horz" lIns="91440" tIns="45720" rIns="91440" bIns="45720" rtlCol="0" anchor="ctr">
            <a:noAutofit/>
          </a:bodyPr>
          <a:lstStyle/>
          <a:p>
            <a:pPr marL="305435" indent="-305435">
              <a:buFont typeface="Wingdings 2" pitchFamily="2" charset="2"/>
              <a:buChar char=""/>
            </a:pPr>
            <a:r>
              <a:rPr lang="en-US" sz="2000" b="1" dirty="0">
                <a:solidFill>
                  <a:schemeClr val="tx1"/>
                </a:solidFill>
              </a:rPr>
              <a:t>Issues</a:t>
            </a:r>
          </a:p>
          <a:p>
            <a:pPr marL="629920" lvl="1" indent="-305435">
              <a:buFont typeface="Wingdings 2" pitchFamily="2" charset="2"/>
              <a:buChar char=""/>
            </a:pPr>
            <a:r>
              <a:rPr lang="en-US" sz="1800" dirty="0">
                <a:solidFill>
                  <a:schemeClr val="tx1"/>
                </a:solidFill>
              </a:rPr>
              <a:t>Caps are small and can be easily misplaced</a:t>
            </a:r>
          </a:p>
          <a:p>
            <a:pPr marL="629920" lvl="1" indent="-305435">
              <a:buFont typeface="Wingdings 2" pitchFamily="2" charset="2"/>
              <a:buChar char=""/>
            </a:pPr>
            <a:r>
              <a:rPr lang="en-US" sz="1800" dirty="0">
                <a:solidFill>
                  <a:schemeClr val="tx1"/>
                </a:solidFill>
              </a:rPr>
              <a:t>Caps can be difficult to remove</a:t>
            </a:r>
          </a:p>
          <a:p>
            <a:pPr marL="629920" lvl="1" indent="-305435">
              <a:buFont typeface="Wingdings 2" pitchFamily="2" charset="2"/>
              <a:buChar char=""/>
            </a:pPr>
            <a:r>
              <a:rPr lang="en-US" sz="1800" dirty="0">
                <a:solidFill>
                  <a:schemeClr val="tx1"/>
                </a:solidFill>
              </a:rPr>
              <a:t>Liquid vials can be easily tipped over</a:t>
            </a:r>
          </a:p>
          <a:p>
            <a:pPr marL="305435" indent="-305435">
              <a:buFont typeface="Wingdings 2" pitchFamily="2" charset="2"/>
              <a:buChar char=""/>
            </a:pPr>
            <a:r>
              <a:rPr lang="en-US" sz="2000" b="1" dirty="0">
                <a:solidFill>
                  <a:schemeClr val="tx1"/>
                </a:solidFill>
              </a:rPr>
              <a:t>Recommendations</a:t>
            </a:r>
          </a:p>
          <a:p>
            <a:pPr marL="629920" lvl="1" indent="-305435">
              <a:buFont typeface="Wingdings 2" pitchFamily="2" charset="2"/>
              <a:buChar char=""/>
            </a:pPr>
            <a:r>
              <a:rPr lang="en-US" sz="1800" dirty="0">
                <a:solidFill>
                  <a:schemeClr val="tx1"/>
                </a:solidFill>
              </a:rPr>
              <a:t>Attach the cap to the liquid vial</a:t>
            </a:r>
          </a:p>
          <a:p>
            <a:pPr marL="629920" lvl="1" indent="-305435">
              <a:buFont typeface="Wingdings 2" pitchFamily="2" charset="2"/>
              <a:buChar char=""/>
            </a:pPr>
            <a:r>
              <a:rPr lang="en-US" sz="1800" dirty="0">
                <a:solidFill>
                  <a:schemeClr val="tx1"/>
                </a:solidFill>
              </a:rPr>
              <a:t>Incorporate a stand for stability or a freestanding tube with wide base</a:t>
            </a:r>
          </a:p>
          <a:p>
            <a:pPr marL="629920" lvl="1" indent="-305435">
              <a:buFont typeface="Wingdings 2" pitchFamily="2" charset="2"/>
              <a:buChar char=""/>
            </a:pPr>
            <a:r>
              <a:rPr lang="en-US" sz="1800" dirty="0">
                <a:solidFill>
                  <a:schemeClr val="tx1"/>
                </a:solidFill>
                <a:ea typeface="+mn-lt"/>
                <a:cs typeface="+mn-lt"/>
              </a:rPr>
              <a:t>Vial opening should be large enough to receive sample</a:t>
            </a:r>
          </a:p>
        </p:txBody>
      </p:sp>
      <p:pic>
        <p:nvPicPr>
          <p:cNvPr id="5" name="Picture 5" descr="Picture of buffer vial with a screw top ">
            <a:extLst>
              <a:ext uri="{FF2B5EF4-FFF2-40B4-BE49-F238E27FC236}">
                <a16:creationId xmlns:a16="http://schemas.microsoft.com/office/drawing/2014/main" id="{DA324488-1D5A-75D9-654F-BD7DC3AE08A3}"/>
              </a:ext>
            </a:extLst>
          </p:cNvPr>
          <p:cNvPicPr>
            <a:picLocks noChangeAspect="1"/>
          </p:cNvPicPr>
          <p:nvPr/>
        </p:nvPicPr>
        <p:blipFill>
          <a:blip r:embed="rId4"/>
          <a:stretch>
            <a:fillRect/>
          </a:stretch>
        </p:blipFill>
        <p:spPr>
          <a:xfrm>
            <a:off x="7468160" y="3272869"/>
            <a:ext cx="1653611" cy="3232728"/>
          </a:xfrm>
          <a:prstGeom prst="rect">
            <a:avLst/>
          </a:prstGeom>
        </p:spPr>
      </p:pic>
      <p:pic>
        <p:nvPicPr>
          <p:cNvPr id="4" name="Picture 4" descr="Picture of buffer vial with a snap top ">
            <a:extLst>
              <a:ext uri="{FF2B5EF4-FFF2-40B4-BE49-F238E27FC236}">
                <a16:creationId xmlns:a16="http://schemas.microsoft.com/office/drawing/2014/main" id="{DC0583A0-B089-E73F-6F4F-1430C1B4895A}"/>
              </a:ext>
            </a:extLst>
          </p:cNvPr>
          <p:cNvPicPr>
            <a:picLocks noChangeAspect="1"/>
          </p:cNvPicPr>
          <p:nvPr/>
        </p:nvPicPr>
        <p:blipFill>
          <a:blip r:embed="rId5"/>
          <a:stretch>
            <a:fillRect/>
          </a:stretch>
        </p:blipFill>
        <p:spPr>
          <a:xfrm>
            <a:off x="9488404" y="2593996"/>
            <a:ext cx="2489922" cy="4114800"/>
          </a:xfrm>
          <a:prstGeom prst="rect">
            <a:avLst/>
          </a:prstGeom>
        </p:spPr>
      </p:pic>
      <p:sp>
        <p:nvSpPr>
          <p:cNvPr id="6" name="Slide Number Placeholder 3">
            <a:extLst>
              <a:ext uri="{FF2B5EF4-FFF2-40B4-BE49-F238E27FC236}">
                <a16:creationId xmlns:a16="http://schemas.microsoft.com/office/drawing/2014/main" id="{C5434EC9-3E15-9F34-1720-B326E321951E}"/>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14</a:t>
            </a:r>
          </a:p>
        </p:txBody>
      </p:sp>
    </p:spTree>
    <p:extLst>
      <p:ext uri="{BB962C8B-B14F-4D97-AF65-F5344CB8AC3E}">
        <p14:creationId xmlns:p14="http://schemas.microsoft.com/office/powerpoint/2010/main" val="361816608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Liquid Transfer</a:t>
            </a:r>
            <a:endParaRPr lang="en-US" dirty="0"/>
          </a:p>
        </p:txBody>
      </p:sp>
      <p:sp>
        <p:nvSpPr>
          <p:cNvPr id="7" name="Content Placeholder 2">
            <a:extLst>
              <a:ext uri="{FF2B5EF4-FFF2-40B4-BE49-F238E27FC236}">
                <a16:creationId xmlns:a16="http://schemas.microsoft.com/office/drawing/2014/main" id="{0E7CD104-4F4F-18C3-1A43-690DFE8C0811}"/>
              </a:ext>
            </a:extLst>
          </p:cNvPr>
          <p:cNvSpPr txBox="1">
            <a:spLocks/>
          </p:cNvSpPr>
          <p:nvPr/>
        </p:nvSpPr>
        <p:spPr>
          <a:xfrm>
            <a:off x="452588" y="1759447"/>
            <a:ext cx="11557757" cy="762809"/>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panose="05020102010507070707" pitchFamily="18" charset="2"/>
              <a:buChar char="Ø"/>
            </a:pPr>
            <a:r>
              <a:rPr lang="en-US" sz="2000" b="1" i="1" dirty="0">
                <a:solidFill>
                  <a:schemeClr val="tx1"/>
                </a:solidFill>
              </a:rPr>
              <a:t>Accurate liquid transfer is critical to successful assay function</a:t>
            </a:r>
            <a:endParaRPr lang="en-US" sz="2000">
              <a:solidFill>
                <a:schemeClr val="tx1"/>
              </a:solidFill>
            </a:endParaRPr>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51936" y="2378114"/>
            <a:ext cx="7946549" cy="3971065"/>
          </a:xfrm>
        </p:spPr>
        <p:txBody>
          <a:bodyPr vert="horz" lIns="91440" tIns="45720" rIns="91440" bIns="45720" rtlCol="0" anchor="ctr">
            <a:noAutofit/>
          </a:bodyPr>
          <a:lstStyle/>
          <a:p>
            <a:pPr marL="305435" indent="-305435">
              <a:buFont typeface="Wingdings 2" pitchFamily="2" charset="2"/>
              <a:buChar char=""/>
            </a:pPr>
            <a:r>
              <a:rPr lang="en-US" sz="2000" b="1" dirty="0">
                <a:solidFill>
                  <a:schemeClr val="tx1"/>
                </a:solidFill>
              </a:rPr>
              <a:t>Issues</a:t>
            </a:r>
          </a:p>
          <a:p>
            <a:pPr marL="629920" lvl="1" indent="-305435">
              <a:buFont typeface="Wingdings 2" pitchFamily="2" charset="2"/>
              <a:buChar char=""/>
            </a:pPr>
            <a:r>
              <a:rPr lang="en-US" sz="2000" dirty="0">
                <a:solidFill>
                  <a:schemeClr val="tx1"/>
                </a:solidFill>
                <a:ea typeface="+mn-lt"/>
                <a:cs typeface="+mn-lt"/>
              </a:rPr>
              <a:t>Liquid transfer from one location to another creates a spill risk</a:t>
            </a:r>
            <a:endParaRPr lang="en-US" sz="1400" dirty="0">
              <a:solidFill>
                <a:schemeClr val="tx1"/>
              </a:solidFill>
            </a:endParaRPr>
          </a:p>
          <a:p>
            <a:pPr marL="629920" lvl="1" indent="-305435">
              <a:buFont typeface="Wingdings 2" pitchFamily="2" charset="2"/>
              <a:buChar char=""/>
            </a:pPr>
            <a:r>
              <a:rPr lang="en-US" sz="2000" dirty="0">
                <a:solidFill>
                  <a:schemeClr val="tx1"/>
                </a:solidFill>
              </a:rPr>
              <a:t>Error-free counting of drops for sample preparation is challenging </a:t>
            </a:r>
          </a:p>
          <a:p>
            <a:pPr marL="305435" indent="-305435"/>
            <a:r>
              <a:rPr lang="en-US" sz="2200" b="1" dirty="0">
                <a:solidFill>
                  <a:schemeClr val="tx1"/>
                </a:solidFill>
              </a:rPr>
              <a:t>Recommendations</a:t>
            </a:r>
          </a:p>
          <a:p>
            <a:pPr marL="629920" lvl="1" indent="-305435">
              <a:buFont typeface="Wingdings 2" pitchFamily="2" charset="2"/>
              <a:buChar char=""/>
            </a:pPr>
            <a:r>
              <a:rPr lang="en-US" sz="2000" dirty="0">
                <a:solidFill>
                  <a:schemeClr val="tx1"/>
                </a:solidFill>
                <a:ea typeface="+mn-lt"/>
                <a:cs typeface="+mn-lt"/>
              </a:rPr>
              <a:t>Eliminate precision liquid transfer when possible</a:t>
            </a:r>
            <a:endParaRPr lang="en-US" sz="1800" dirty="0">
              <a:solidFill>
                <a:schemeClr val="tx1"/>
              </a:solidFill>
              <a:ea typeface="+mn-lt"/>
              <a:cs typeface="+mn-lt"/>
            </a:endParaRPr>
          </a:p>
          <a:p>
            <a:pPr marL="629920" lvl="1" indent="-305435">
              <a:buFont typeface="Wingdings 2" pitchFamily="2" charset="2"/>
              <a:buChar char=""/>
            </a:pPr>
            <a:r>
              <a:rPr lang="en-US" sz="2000" dirty="0">
                <a:solidFill>
                  <a:schemeClr val="tx1"/>
                </a:solidFill>
                <a:ea typeface="+mn-lt"/>
                <a:cs typeface="+mn-lt"/>
              </a:rPr>
              <a:t>Design the test to use the entire contents of the fluid vial </a:t>
            </a:r>
            <a:endParaRPr lang="en-US" sz="1800" dirty="0">
              <a:solidFill>
                <a:schemeClr val="tx1"/>
              </a:solidFill>
              <a:ea typeface="+mn-lt"/>
              <a:cs typeface="+mn-lt"/>
            </a:endParaRPr>
          </a:p>
          <a:p>
            <a:pPr marL="629920" lvl="1" indent="-305435">
              <a:buFont typeface="Wingdings 2" pitchFamily="2" charset="2"/>
              <a:buChar char=""/>
            </a:pPr>
            <a:r>
              <a:rPr lang="en-US" sz="2000" dirty="0">
                <a:solidFill>
                  <a:schemeClr val="tx1"/>
                </a:solidFill>
                <a:ea typeface="+mn-lt"/>
                <a:cs typeface="+mn-lt"/>
              </a:rPr>
              <a:t>Consider docking of parts where possible</a:t>
            </a:r>
            <a:endParaRPr lang="en-US" sz="1800" dirty="0">
              <a:solidFill>
                <a:schemeClr val="tx1"/>
              </a:solidFill>
              <a:ea typeface="+mn-lt"/>
              <a:cs typeface="+mn-lt"/>
            </a:endParaRPr>
          </a:p>
          <a:p>
            <a:pPr marL="629920" lvl="1" indent="-305435">
              <a:buFont typeface="Wingdings 2" pitchFamily="2" charset="2"/>
              <a:buChar char=""/>
            </a:pPr>
            <a:r>
              <a:rPr lang="en-US" sz="2000" dirty="0">
                <a:solidFill>
                  <a:schemeClr val="tx1"/>
                </a:solidFill>
                <a:ea typeface="+mn-lt"/>
                <a:cs typeface="+mn-lt"/>
              </a:rPr>
              <a:t>Focus on instructions</a:t>
            </a:r>
            <a:endParaRPr lang="en-US" sz="1800" dirty="0">
              <a:solidFill>
                <a:schemeClr val="tx1"/>
              </a:solidFill>
              <a:ea typeface="+mn-lt"/>
              <a:cs typeface="+mn-lt"/>
            </a:endParaRPr>
          </a:p>
        </p:txBody>
      </p:sp>
      <p:pic>
        <p:nvPicPr>
          <p:cNvPr id="4" name="Picture 4" descr="Picture of a dropper dispensing drops into a sample well on a test cartridge.">
            <a:extLst>
              <a:ext uri="{FF2B5EF4-FFF2-40B4-BE49-F238E27FC236}">
                <a16:creationId xmlns:a16="http://schemas.microsoft.com/office/drawing/2014/main" id="{A65CA621-84F0-9465-52FB-CE5714CE09B1}"/>
              </a:ext>
            </a:extLst>
          </p:cNvPr>
          <p:cNvPicPr>
            <a:picLocks noChangeAspect="1"/>
          </p:cNvPicPr>
          <p:nvPr/>
        </p:nvPicPr>
        <p:blipFill>
          <a:blip r:embed="rId3"/>
          <a:stretch>
            <a:fillRect/>
          </a:stretch>
        </p:blipFill>
        <p:spPr>
          <a:xfrm>
            <a:off x="8817571" y="2565120"/>
            <a:ext cx="3062889" cy="3362208"/>
          </a:xfrm>
          <a:prstGeom prst="rect">
            <a:avLst/>
          </a:prstGeom>
        </p:spPr>
      </p:pic>
      <p:sp>
        <p:nvSpPr>
          <p:cNvPr id="5" name="Slide Number Placeholder 3">
            <a:extLst>
              <a:ext uri="{FF2B5EF4-FFF2-40B4-BE49-F238E27FC236}">
                <a16:creationId xmlns:a16="http://schemas.microsoft.com/office/drawing/2014/main" id="{4765FF99-296E-F1B8-80EA-485264BB7A57}"/>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15</a:t>
            </a:r>
          </a:p>
        </p:txBody>
      </p:sp>
    </p:spTree>
    <p:extLst>
      <p:ext uri="{BB962C8B-B14F-4D97-AF65-F5344CB8AC3E}">
        <p14:creationId xmlns:p14="http://schemas.microsoft.com/office/powerpoint/2010/main" val="158214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Cassette and Test Reader</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28141" y="1947947"/>
            <a:ext cx="11078095" cy="1779080"/>
          </a:xfrm>
        </p:spPr>
        <p:txBody>
          <a:bodyPr vert="horz" lIns="91440" tIns="45720" rIns="91440" bIns="45720" rtlCol="0" anchor="ctr">
            <a:noAutofit/>
          </a:bodyPr>
          <a:lstStyle/>
          <a:p>
            <a:pPr marL="305435" indent="-305435">
              <a:buFont typeface="Wingdings 2" pitchFamily="2" charset="2"/>
              <a:buChar char=""/>
            </a:pPr>
            <a:r>
              <a:rPr lang="en-US" sz="2000" dirty="0">
                <a:solidFill>
                  <a:schemeClr val="tx1"/>
                </a:solidFill>
              </a:rPr>
              <a:t>Some tests are self-contained</a:t>
            </a:r>
            <a:endParaRPr lang="en-US" sz="1600" dirty="0">
              <a:solidFill>
                <a:schemeClr val="tx1"/>
              </a:solidFill>
            </a:endParaRPr>
          </a:p>
          <a:p>
            <a:pPr marL="305435" indent="-305435">
              <a:buFont typeface="Wingdings 2" pitchFamily="2" charset="2"/>
              <a:buChar char=""/>
            </a:pPr>
            <a:r>
              <a:rPr lang="en-US" sz="2000" dirty="0">
                <a:solidFill>
                  <a:schemeClr val="tx1"/>
                </a:solidFill>
              </a:rPr>
              <a:t>Some tests use reader technologies – stand-alone readers, smartphones, or readers paired to smartphones</a:t>
            </a:r>
          </a:p>
          <a:p>
            <a:pPr marL="305435" indent="-305435">
              <a:buFont typeface="Wingdings 2" pitchFamily="2" charset="2"/>
              <a:buChar char=""/>
            </a:pPr>
            <a:r>
              <a:rPr lang="en-US" sz="2000" dirty="0">
                <a:solidFill>
                  <a:schemeClr val="tx1"/>
                </a:solidFill>
              </a:rPr>
              <a:t>Words matter – terms used interchangeably cause confusion (Analyzer vs. Reader)</a:t>
            </a:r>
          </a:p>
          <a:p>
            <a:pPr marL="305435" indent="-305435">
              <a:buFont typeface="Wingdings 2" pitchFamily="2" charset="2"/>
              <a:buChar char=""/>
            </a:pPr>
            <a:endParaRPr lang="en-US" sz="2000" dirty="0">
              <a:solidFill>
                <a:schemeClr val="tx1"/>
              </a:solidFill>
            </a:endParaRPr>
          </a:p>
        </p:txBody>
      </p:sp>
      <p:pic>
        <p:nvPicPr>
          <p:cNvPr id="8" name="Picture 9" descr="Image of a COVID-19 test cassette">
            <a:extLst>
              <a:ext uri="{FF2B5EF4-FFF2-40B4-BE49-F238E27FC236}">
                <a16:creationId xmlns:a16="http://schemas.microsoft.com/office/drawing/2014/main" id="{C46411E3-CD5E-76F2-73E9-E52D3CA6DC40}"/>
              </a:ext>
            </a:extLst>
          </p:cNvPr>
          <p:cNvPicPr>
            <a:picLocks noChangeAspect="1"/>
          </p:cNvPicPr>
          <p:nvPr/>
        </p:nvPicPr>
        <p:blipFill>
          <a:blip r:embed="rId3"/>
          <a:stretch>
            <a:fillRect/>
          </a:stretch>
        </p:blipFill>
        <p:spPr>
          <a:xfrm>
            <a:off x="426720" y="3736383"/>
            <a:ext cx="2311400" cy="2814234"/>
          </a:xfrm>
          <a:prstGeom prst="rect">
            <a:avLst/>
          </a:prstGeom>
        </p:spPr>
      </p:pic>
      <p:pic>
        <p:nvPicPr>
          <p:cNvPr id="11" name="Picture 15" descr="Image of a stand-alone reader">
            <a:extLst>
              <a:ext uri="{FF2B5EF4-FFF2-40B4-BE49-F238E27FC236}">
                <a16:creationId xmlns:a16="http://schemas.microsoft.com/office/drawing/2014/main" id="{3CEC49CE-62B3-A8A1-3E24-750C170EDF01}"/>
              </a:ext>
            </a:extLst>
          </p:cNvPr>
          <p:cNvPicPr>
            <a:picLocks noChangeAspect="1"/>
          </p:cNvPicPr>
          <p:nvPr/>
        </p:nvPicPr>
        <p:blipFill>
          <a:blip r:embed="rId4"/>
          <a:stretch>
            <a:fillRect/>
          </a:stretch>
        </p:blipFill>
        <p:spPr>
          <a:xfrm>
            <a:off x="3011774" y="3463454"/>
            <a:ext cx="2305050" cy="3295650"/>
          </a:xfrm>
          <a:prstGeom prst="rect">
            <a:avLst/>
          </a:prstGeom>
        </p:spPr>
      </p:pic>
      <p:pic>
        <p:nvPicPr>
          <p:cNvPr id="4" name="Picture 6" descr="Image of a stand-alone smartphone">
            <a:extLst>
              <a:ext uri="{FF2B5EF4-FFF2-40B4-BE49-F238E27FC236}">
                <a16:creationId xmlns:a16="http://schemas.microsoft.com/office/drawing/2014/main" id="{52E90455-A455-C76A-5328-ADBEFC191CB1}"/>
              </a:ext>
            </a:extLst>
          </p:cNvPr>
          <p:cNvPicPr>
            <a:picLocks noChangeAspect="1"/>
          </p:cNvPicPr>
          <p:nvPr/>
        </p:nvPicPr>
        <p:blipFill>
          <a:blip r:embed="rId5"/>
          <a:stretch>
            <a:fillRect/>
          </a:stretch>
        </p:blipFill>
        <p:spPr>
          <a:xfrm>
            <a:off x="5590478" y="3463454"/>
            <a:ext cx="2343150" cy="3276600"/>
          </a:xfrm>
          <a:prstGeom prst="rect">
            <a:avLst/>
          </a:prstGeom>
        </p:spPr>
      </p:pic>
      <p:pic>
        <p:nvPicPr>
          <p:cNvPr id="7" name="Picture 8" descr="Image of a reader with smartphone">
            <a:extLst>
              <a:ext uri="{FF2B5EF4-FFF2-40B4-BE49-F238E27FC236}">
                <a16:creationId xmlns:a16="http://schemas.microsoft.com/office/drawing/2014/main" id="{8A045948-7042-0E89-A765-496CD8E03C99}"/>
              </a:ext>
            </a:extLst>
          </p:cNvPr>
          <p:cNvPicPr>
            <a:picLocks noChangeAspect="1"/>
          </p:cNvPicPr>
          <p:nvPr/>
        </p:nvPicPr>
        <p:blipFill>
          <a:blip r:embed="rId6"/>
          <a:stretch>
            <a:fillRect/>
          </a:stretch>
        </p:blipFill>
        <p:spPr>
          <a:xfrm>
            <a:off x="7900457" y="3321452"/>
            <a:ext cx="4022270" cy="3560604"/>
          </a:xfrm>
          <a:prstGeom prst="rect">
            <a:avLst/>
          </a:prstGeom>
        </p:spPr>
      </p:pic>
      <p:sp>
        <p:nvSpPr>
          <p:cNvPr id="5" name="Slide Number Placeholder 3">
            <a:extLst>
              <a:ext uri="{FF2B5EF4-FFF2-40B4-BE49-F238E27FC236}">
                <a16:creationId xmlns:a16="http://schemas.microsoft.com/office/drawing/2014/main" id="{DB03CA1C-4E5F-FE23-C569-166C281C49B8}"/>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16</a:t>
            </a:r>
          </a:p>
        </p:txBody>
      </p:sp>
    </p:spTree>
    <p:extLst>
      <p:ext uri="{BB962C8B-B14F-4D97-AF65-F5344CB8AC3E}">
        <p14:creationId xmlns:p14="http://schemas.microsoft.com/office/powerpoint/2010/main" val="342862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Cassette and Test Reader</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67772" y="2044019"/>
            <a:ext cx="11672673" cy="4143318"/>
          </a:xfrm>
        </p:spPr>
        <p:txBody>
          <a:bodyPr vert="horz" lIns="91440" tIns="45720" rIns="91440" bIns="45720" rtlCol="0" anchor="ctr">
            <a:noAutofit/>
          </a:bodyPr>
          <a:lstStyle/>
          <a:p>
            <a:pPr marL="305435" indent="-305435">
              <a:buFont typeface="Wingdings 2" pitchFamily="2" charset="2"/>
              <a:buChar char=""/>
            </a:pPr>
            <a:r>
              <a:rPr lang="en-US" sz="2200" b="1" dirty="0">
                <a:solidFill>
                  <a:schemeClr val="tx1"/>
                </a:solidFill>
              </a:rPr>
              <a:t>Readers may use nonvisual</a:t>
            </a:r>
            <a:r>
              <a:rPr lang="en-US" sz="2200" b="1" dirty="0">
                <a:solidFill>
                  <a:schemeClr val="tx1"/>
                </a:solidFill>
                <a:ea typeface="+mn-lt"/>
                <a:cs typeface="+mn-lt"/>
              </a:rPr>
              <a:t> indicators to help guide test taking &amp; results reporting</a:t>
            </a:r>
          </a:p>
          <a:p>
            <a:pPr marL="629920" lvl="1" indent="-305435">
              <a:buFont typeface="Wingdings 2" pitchFamily="2" charset="2"/>
              <a:buChar char=""/>
            </a:pPr>
            <a:r>
              <a:rPr lang="en-US" sz="2000" dirty="0">
                <a:solidFill>
                  <a:schemeClr val="tx1"/>
                </a:solidFill>
              </a:rPr>
              <a:t>Examples: audible beeps, audible voice, haptic feedback</a:t>
            </a:r>
          </a:p>
          <a:p>
            <a:pPr marL="629920" lvl="1" indent="-305435">
              <a:buFont typeface="Wingdings 2" pitchFamily="2" charset="2"/>
              <a:buChar char=""/>
            </a:pPr>
            <a:r>
              <a:rPr lang="en-US" sz="2000" dirty="0">
                <a:solidFill>
                  <a:schemeClr val="tx1"/>
                </a:solidFill>
              </a:rPr>
              <a:t>Generally audible voice and haptic feedback is optimum solution</a:t>
            </a:r>
            <a:endParaRPr lang="en-US" dirty="0">
              <a:solidFill>
                <a:schemeClr val="tx1"/>
              </a:solidFill>
            </a:endParaRPr>
          </a:p>
          <a:p>
            <a:pPr marL="305435" indent="-305435">
              <a:buFont typeface="Wingdings 2" pitchFamily="2" charset="2"/>
              <a:buChar char=""/>
            </a:pPr>
            <a:r>
              <a:rPr lang="en-US" sz="2200" b="1" dirty="0">
                <a:solidFill>
                  <a:schemeClr val="tx1"/>
                </a:solidFill>
              </a:rPr>
              <a:t>Using smartphones as the only reader</a:t>
            </a:r>
          </a:p>
          <a:p>
            <a:pPr marL="629920" lvl="1" indent="-305435">
              <a:buFont typeface="Wingdings 2" pitchFamily="2" charset="2"/>
              <a:buChar char=""/>
            </a:pPr>
            <a:r>
              <a:rPr lang="en-US" sz="2000" dirty="0">
                <a:solidFill>
                  <a:schemeClr val="tx1"/>
                </a:solidFill>
              </a:rPr>
              <a:t>Not everyone has a smartphone (e.g. aging population, economically disadvantaged)</a:t>
            </a:r>
          </a:p>
          <a:p>
            <a:pPr marL="629920" lvl="1" indent="-305435">
              <a:buFont typeface="Wingdings 2" pitchFamily="2" charset="2"/>
              <a:buChar char=""/>
            </a:pPr>
            <a:r>
              <a:rPr lang="en-US" sz="2000" dirty="0">
                <a:solidFill>
                  <a:schemeClr val="tx1"/>
                </a:solidFill>
              </a:rPr>
              <a:t>Orientation for taking photos is important</a:t>
            </a:r>
          </a:p>
          <a:p>
            <a:pPr marL="629920" lvl="1" indent="-305435">
              <a:buFont typeface="Wingdings 2" pitchFamily="2" charset="2"/>
              <a:buChar char=""/>
            </a:pPr>
            <a:r>
              <a:rPr lang="en-US" sz="2000" dirty="0">
                <a:solidFill>
                  <a:schemeClr val="tx1"/>
                </a:solidFill>
              </a:rPr>
              <a:t>Use technology that already exists (i.e., "familiar") </a:t>
            </a:r>
            <a:endParaRPr lang="en-US" sz="2000" dirty="0">
              <a:solidFill>
                <a:schemeClr val="tx1"/>
              </a:solidFill>
              <a:ea typeface="+mn-lt"/>
              <a:cs typeface="+mn-lt"/>
            </a:endParaRPr>
          </a:p>
          <a:p>
            <a:pPr marL="629920" lvl="1" indent="-305435">
              <a:buFont typeface="Wingdings 2" pitchFamily="2" charset="2"/>
              <a:buChar char=""/>
            </a:pPr>
            <a:r>
              <a:rPr lang="en-US" sz="2000" dirty="0">
                <a:solidFill>
                  <a:schemeClr val="tx1"/>
                </a:solidFill>
                <a:ea typeface="+mn-lt"/>
                <a:cs typeface="+mn-lt"/>
              </a:rPr>
              <a:t>Provide auditory/haptic device positioning and camera visibility feedback (e.g., "test identified";  "failed - move closer"; "failed - increase brightness")</a:t>
            </a:r>
            <a:endParaRPr lang="en-US" dirty="0">
              <a:solidFill>
                <a:schemeClr val="tx1"/>
              </a:solidFill>
            </a:endParaRPr>
          </a:p>
          <a:p>
            <a:pPr marL="629920" lvl="1" indent="-305435">
              <a:buFont typeface="Wingdings 2" pitchFamily="2" charset="2"/>
              <a:buChar char=""/>
            </a:pPr>
            <a:r>
              <a:rPr lang="en-US" sz="2000" dirty="0">
                <a:solidFill>
                  <a:schemeClr val="tx1"/>
                </a:solidFill>
              </a:rPr>
              <a:t>Standalone readers with optional smart technology preferred</a:t>
            </a:r>
          </a:p>
        </p:txBody>
      </p:sp>
      <p:sp>
        <p:nvSpPr>
          <p:cNvPr id="4" name="Slide Number Placeholder 3">
            <a:extLst>
              <a:ext uri="{FF2B5EF4-FFF2-40B4-BE49-F238E27FC236}">
                <a16:creationId xmlns:a16="http://schemas.microsoft.com/office/drawing/2014/main" id="{8B826253-9268-64FF-457B-5948146D6723}"/>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17</a:t>
            </a:r>
          </a:p>
        </p:txBody>
      </p:sp>
    </p:spTree>
    <p:extLst>
      <p:ext uri="{BB962C8B-B14F-4D97-AF65-F5344CB8AC3E}">
        <p14:creationId xmlns:p14="http://schemas.microsoft.com/office/powerpoint/2010/main" val="112343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3018-89E0-601B-5830-976491284AB3}"/>
              </a:ext>
            </a:extLst>
          </p:cNvPr>
          <p:cNvSpPr>
            <a:spLocks noGrp="1"/>
          </p:cNvSpPr>
          <p:nvPr>
            <p:ph type="ctrTitle"/>
          </p:nvPr>
        </p:nvSpPr>
        <p:spPr/>
        <p:txBody>
          <a:bodyPr/>
          <a:lstStyle/>
          <a:p>
            <a:r>
              <a:rPr lang="en-US" cap="none" dirty="0"/>
              <a:t>Instructions &amp; Digital Design</a:t>
            </a:r>
            <a:endParaRPr lang="en-US" dirty="0"/>
          </a:p>
        </p:txBody>
      </p:sp>
      <p:sp>
        <p:nvSpPr>
          <p:cNvPr id="2" name="Slide Number Placeholder 3">
            <a:extLst>
              <a:ext uri="{FF2B5EF4-FFF2-40B4-BE49-F238E27FC236}">
                <a16:creationId xmlns:a16="http://schemas.microsoft.com/office/drawing/2014/main" id="{D53C02FA-2155-E30C-EC53-95BC03FA5F5C}"/>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18</a:t>
            </a:r>
          </a:p>
        </p:txBody>
      </p:sp>
    </p:spTree>
    <p:extLst>
      <p:ext uri="{BB962C8B-B14F-4D97-AF65-F5344CB8AC3E}">
        <p14:creationId xmlns:p14="http://schemas.microsoft.com/office/powerpoint/2010/main" val="131207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dirty="0">
                <a:ea typeface="+mj-lt"/>
                <a:cs typeface="+mj-lt"/>
              </a:rPr>
              <a:t>GEORGIA TECH HOMELAB USABILITY analysis</a:t>
            </a:r>
            <a:endParaRPr lang="en-US" dirty="0"/>
          </a:p>
        </p:txBody>
      </p:sp>
      <p:sp>
        <p:nvSpPr>
          <p:cNvPr id="13" name="TextBox 12">
            <a:extLst>
              <a:ext uri="{FF2B5EF4-FFF2-40B4-BE49-F238E27FC236}">
                <a16:creationId xmlns:a16="http://schemas.microsoft.com/office/drawing/2014/main" id="{22A1E7AC-8D6B-7DBB-2025-F50CBDEAEC44}"/>
              </a:ext>
            </a:extLst>
          </p:cNvPr>
          <p:cNvSpPr txBox="1"/>
          <p:nvPr/>
        </p:nvSpPr>
        <p:spPr>
          <a:xfrm>
            <a:off x="244502" y="2871169"/>
            <a:ext cx="2847371" cy="313932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All products had issues related to instructions</a:t>
            </a:r>
          </a:p>
          <a:p>
            <a:pPr marL="285750" indent="-285750">
              <a:buFont typeface="Arial" panose="020B0604020202020204" pitchFamily="34" charset="0"/>
              <a:buChar char="•"/>
            </a:pPr>
            <a:endParaRPr lang="en-US" sz="2000" b="1" dirty="0"/>
          </a:p>
          <a:p>
            <a:endParaRPr lang="en-US" sz="2000" b="1" dirty="0"/>
          </a:p>
          <a:p>
            <a:pPr marL="285750" indent="-285750">
              <a:buFont typeface="Arial" panose="020B0604020202020204" pitchFamily="34" charset="0"/>
              <a:buChar char="•"/>
            </a:pPr>
            <a:r>
              <a:rPr lang="en-US" sz="2000" b="1" dirty="0"/>
              <a:t>Instructions was the greatest area of deficiency (48% of recommendations)</a:t>
            </a:r>
          </a:p>
          <a:p>
            <a:endParaRPr lang="en-US" dirty="0"/>
          </a:p>
        </p:txBody>
      </p:sp>
      <p:sp>
        <p:nvSpPr>
          <p:cNvPr id="4" name="TextBox 3">
            <a:extLst>
              <a:ext uri="{FF2B5EF4-FFF2-40B4-BE49-F238E27FC236}">
                <a16:creationId xmlns:a16="http://schemas.microsoft.com/office/drawing/2014/main" id="{7CC27148-A643-8C28-746F-D47413CF6F08}"/>
              </a:ext>
            </a:extLst>
          </p:cNvPr>
          <p:cNvSpPr txBox="1"/>
          <p:nvPr/>
        </p:nvSpPr>
        <p:spPr>
          <a:xfrm>
            <a:off x="3510942" y="1789129"/>
            <a:ext cx="3706504" cy="400110"/>
          </a:xfrm>
          <a:prstGeom prst="rect">
            <a:avLst/>
          </a:prstGeom>
          <a:noFill/>
        </p:spPr>
        <p:txBody>
          <a:bodyPr wrap="square" lIns="91440" tIns="45720" rIns="91440" bIns="45720" rtlCol="0" anchor="t">
            <a:spAutoFit/>
          </a:bodyPr>
          <a:lstStyle/>
          <a:p>
            <a:pPr algn="ctr"/>
            <a:r>
              <a:rPr lang="en-US" sz="2000" b="1" dirty="0"/>
              <a:t>HomeLab Task Analysis</a:t>
            </a:r>
            <a:endParaRPr lang="en-US" dirty="0"/>
          </a:p>
        </p:txBody>
      </p:sp>
      <p:graphicFrame>
        <p:nvGraphicFramePr>
          <p:cNvPr id="15" name="Table 14">
            <a:extLst>
              <a:ext uri="{FF2B5EF4-FFF2-40B4-BE49-F238E27FC236}">
                <a16:creationId xmlns:a16="http://schemas.microsoft.com/office/drawing/2014/main" id="{71A32017-C2AE-BFB4-EB20-A1F3EDCBF6CE}"/>
              </a:ext>
            </a:extLst>
          </p:cNvPr>
          <p:cNvGraphicFramePr>
            <a:graphicFrameLocks noGrp="1"/>
          </p:cNvGraphicFramePr>
          <p:nvPr>
            <p:extLst>
              <p:ext uri="{D42A27DB-BD31-4B8C-83A1-F6EECF244321}">
                <p14:modId xmlns:p14="http://schemas.microsoft.com/office/powerpoint/2010/main" val="2182227010"/>
              </p:ext>
            </p:extLst>
          </p:nvPr>
        </p:nvGraphicFramePr>
        <p:xfrm>
          <a:off x="3096699" y="2206119"/>
          <a:ext cx="4549834" cy="4359675"/>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3061342940"/>
                    </a:ext>
                  </a:extLst>
                </a:gridCol>
                <a:gridCol w="741537">
                  <a:extLst>
                    <a:ext uri="{9D8B030D-6E8A-4147-A177-3AD203B41FA5}">
                      <a16:colId xmlns:a16="http://schemas.microsoft.com/office/drawing/2014/main" val="4074231036"/>
                    </a:ext>
                  </a:extLst>
                </a:gridCol>
                <a:gridCol w="1425719">
                  <a:extLst>
                    <a:ext uri="{9D8B030D-6E8A-4147-A177-3AD203B41FA5}">
                      <a16:colId xmlns:a16="http://schemas.microsoft.com/office/drawing/2014/main" val="4234045364"/>
                    </a:ext>
                  </a:extLst>
                </a:gridCol>
                <a:gridCol w="1407218">
                  <a:extLst>
                    <a:ext uri="{9D8B030D-6E8A-4147-A177-3AD203B41FA5}">
                      <a16:colId xmlns:a16="http://schemas.microsoft.com/office/drawing/2014/main" val="3816428923"/>
                    </a:ext>
                  </a:extLst>
                </a:gridCol>
              </a:tblGrid>
              <a:tr h="440345">
                <a:tc>
                  <a:txBody>
                    <a:bodyPr/>
                    <a:lstStyle/>
                    <a:p>
                      <a:pPr>
                        <a:buNone/>
                      </a:pPr>
                      <a:r>
                        <a:rPr lang="en-US" sz="1600" dirty="0"/>
                        <a:t>Product</a:t>
                      </a:r>
                    </a:p>
                  </a:txBody>
                  <a:tcPr anchor="ctr"/>
                </a:tc>
                <a:tc>
                  <a:txBody>
                    <a:bodyPr/>
                    <a:lstStyle/>
                    <a:p>
                      <a:pPr marL="0" algn="ctr" rtl="0" eaLnBrk="1" fontAlgn="base" latinLnBrk="0" hangingPunct="1">
                        <a:spcBef>
                          <a:spcPts val="0"/>
                        </a:spcBef>
                        <a:spcAft>
                          <a:spcPts val="0"/>
                        </a:spcAft>
                      </a:pPr>
                      <a:r>
                        <a:rPr lang="en-US" sz="1600" kern="1200" dirty="0">
                          <a:effectLst/>
                        </a:rPr>
                        <a:t>​​Total Tasks​​</a:t>
                      </a:r>
                      <a:endParaRPr lang="en-US" sz="1600">
                        <a:effectLst/>
                      </a:endParaRPr>
                    </a:p>
                  </a:txBody>
                  <a:tcPr marL="0" marR="0" marT="0" marB="0" anchor="ctr"/>
                </a:tc>
                <a:tc>
                  <a:txBody>
                    <a:bodyPr/>
                    <a:lstStyle/>
                    <a:p>
                      <a:pPr marL="0" algn="ctr" rtl="0" eaLnBrk="1" fontAlgn="base" latinLnBrk="0" hangingPunct="1">
                        <a:spcBef>
                          <a:spcPts val="0"/>
                        </a:spcBef>
                        <a:spcAft>
                          <a:spcPts val="0"/>
                        </a:spcAft>
                      </a:pPr>
                      <a:r>
                        <a:rPr lang="en-US" sz="1600" kern="1200" dirty="0">
                          <a:effectLst/>
                        </a:rPr>
                        <a:t>Essential Tasks​​</a:t>
                      </a:r>
                      <a:endParaRPr lang="en-US" sz="1600">
                        <a:effectLst/>
                      </a:endParaRPr>
                    </a:p>
                  </a:txBody>
                  <a:tcPr marL="0" marR="0" marT="0" marB="0" anchor="ctr"/>
                </a:tc>
                <a:tc>
                  <a:txBody>
                    <a:bodyPr/>
                    <a:lstStyle/>
                    <a:p>
                      <a:pPr marL="0" algn="ctr" rtl="0" eaLnBrk="1" fontAlgn="base" latinLnBrk="0" hangingPunct="1">
                        <a:spcBef>
                          <a:spcPts val="0"/>
                        </a:spcBef>
                        <a:spcAft>
                          <a:spcPts val="0"/>
                        </a:spcAft>
                      </a:pPr>
                      <a:r>
                        <a:rPr lang="en-US" sz="1600" kern="1200" dirty="0">
                          <a:effectLst/>
                        </a:rPr>
                        <a:t>Inaccessible Essential Tasks​​</a:t>
                      </a:r>
                      <a:endParaRPr lang="en-US" sz="1600" dirty="0">
                        <a:effectLst/>
                      </a:endParaRPr>
                    </a:p>
                  </a:txBody>
                  <a:tcPr marL="0" marR="0" marT="0" marB="0" anchor="ctr"/>
                </a:tc>
                <a:extLst>
                  <a:ext uri="{0D108BD9-81ED-4DB2-BD59-A6C34878D82A}">
                    <a16:rowId xmlns:a16="http://schemas.microsoft.com/office/drawing/2014/main" val="1253053993"/>
                  </a:ext>
                </a:extLst>
              </a:tr>
              <a:tr h="258133">
                <a:tc>
                  <a:txBody>
                    <a:bodyPr/>
                    <a:lstStyle/>
                    <a:p>
                      <a:pPr marL="0" algn="ctr" rtl="0" eaLnBrk="1" fontAlgn="b" latinLnBrk="0" hangingPunct="1">
                        <a:spcBef>
                          <a:spcPts val="0"/>
                        </a:spcBef>
                        <a:spcAft>
                          <a:spcPts val="0"/>
                        </a:spcAft>
                      </a:pPr>
                      <a:r>
                        <a:rPr lang="en-US" sz="1600" kern="1200" dirty="0">
                          <a:effectLst/>
                        </a:rPr>
                        <a:t>A</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36</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30</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17 (56.7%)</a:t>
                      </a:r>
                      <a:endParaRPr lang="en-US" dirty="0">
                        <a:effectLst/>
                      </a:endParaRPr>
                    </a:p>
                  </a:txBody>
                  <a:tcPr marL="0" marR="0" marT="0" marB="0" anchor="ctr"/>
                </a:tc>
                <a:extLst>
                  <a:ext uri="{0D108BD9-81ED-4DB2-BD59-A6C34878D82A}">
                    <a16:rowId xmlns:a16="http://schemas.microsoft.com/office/drawing/2014/main" val="2426312207"/>
                  </a:ext>
                </a:extLst>
              </a:tr>
              <a:tr h="258133">
                <a:tc>
                  <a:txBody>
                    <a:bodyPr/>
                    <a:lstStyle/>
                    <a:p>
                      <a:pPr marL="0" algn="ctr" rtl="0" eaLnBrk="1" fontAlgn="b" latinLnBrk="0" hangingPunct="1">
                        <a:spcBef>
                          <a:spcPts val="0"/>
                        </a:spcBef>
                        <a:spcAft>
                          <a:spcPts val="0"/>
                        </a:spcAft>
                      </a:pPr>
                      <a:r>
                        <a:rPr lang="en-US" sz="1600" kern="1200" dirty="0">
                          <a:effectLst/>
                        </a:rPr>
                        <a:t>B</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38</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29</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12 (41.4%)</a:t>
                      </a:r>
                      <a:endParaRPr lang="en-US" dirty="0">
                        <a:effectLst/>
                      </a:endParaRPr>
                    </a:p>
                  </a:txBody>
                  <a:tcPr marL="0" marR="0" marT="0" marB="0" anchor="ctr"/>
                </a:tc>
                <a:extLst>
                  <a:ext uri="{0D108BD9-81ED-4DB2-BD59-A6C34878D82A}">
                    <a16:rowId xmlns:a16="http://schemas.microsoft.com/office/drawing/2014/main" val="1929133760"/>
                  </a:ext>
                </a:extLst>
              </a:tr>
              <a:tr h="258133">
                <a:tc>
                  <a:txBody>
                    <a:bodyPr/>
                    <a:lstStyle/>
                    <a:p>
                      <a:pPr marL="0" algn="ctr" rtl="0" eaLnBrk="1" fontAlgn="b" latinLnBrk="0" hangingPunct="1">
                        <a:spcBef>
                          <a:spcPts val="0"/>
                        </a:spcBef>
                        <a:spcAft>
                          <a:spcPts val="0"/>
                        </a:spcAft>
                      </a:pPr>
                      <a:r>
                        <a:rPr lang="en-US" sz="1600" kern="1200" dirty="0">
                          <a:effectLst/>
                        </a:rPr>
                        <a:t>C</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64</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51</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18 (35.3%)</a:t>
                      </a:r>
                      <a:endParaRPr lang="en-US" dirty="0">
                        <a:effectLst/>
                      </a:endParaRPr>
                    </a:p>
                  </a:txBody>
                  <a:tcPr marL="0" marR="0" marT="0" marB="0" anchor="ctr"/>
                </a:tc>
                <a:extLst>
                  <a:ext uri="{0D108BD9-81ED-4DB2-BD59-A6C34878D82A}">
                    <a16:rowId xmlns:a16="http://schemas.microsoft.com/office/drawing/2014/main" val="2554693507"/>
                  </a:ext>
                </a:extLst>
              </a:tr>
              <a:tr h="258133">
                <a:tc>
                  <a:txBody>
                    <a:bodyPr/>
                    <a:lstStyle/>
                    <a:p>
                      <a:pPr marL="0" algn="ctr" rtl="0" eaLnBrk="1" fontAlgn="b" latinLnBrk="0" hangingPunct="1">
                        <a:spcBef>
                          <a:spcPts val="0"/>
                        </a:spcBef>
                        <a:spcAft>
                          <a:spcPts val="0"/>
                        </a:spcAft>
                      </a:pPr>
                      <a:r>
                        <a:rPr lang="en-US" sz="1600" kern="1200" dirty="0">
                          <a:effectLst/>
                        </a:rPr>
                        <a:t>D</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41</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31</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20 (64.5%)</a:t>
                      </a:r>
                      <a:endParaRPr lang="en-US" dirty="0">
                        <a:effectLst/>
                      </a:endParaRPr>
                    </a:p>
                  </a:txBody>
                  <a:tcPr marL="0" marR="0" marT="0" marB="0" anchor="ctr"/>
                </a:tc>
                <a:extLst>
                  <a:ext uri="{0D108BD9-81ED-4DB2-BD59-A6C34878D82A}">
                    <a16:rowId xmlns:a16="http://schemas.microsoft.com/office/drawing/2014/main" val="1383857960"/>
                  </a:ext>
                </a:extLst>
              </a:tr>
              <a:tr h="258133">
                <a:tc>
                  <a:txBody>
                    <a:bodyPr/>
                    <a:lstStyle/>
                    <a:p>
                      <a:pPr marL="0" algn="ctr" rtl="0" eaLnBrk="1" fontAlgn="b" latinLnBrk="0" hangingPunct="1">
                        <a:spcBef>
                          <a:spcPts val="0"/>
                        </a:spcBef>
                        <a:spcAft>
                          <a:spcPts val="0"/>
                        </a:spcAft>
                      </a:pPr>
                      <a:r>
                        <a:rPr lang="en-US" sz="1600" kern="1200" dirty="0">
                          <a:effectLst/>
                        </a:rPr>
                        <a:t>E</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45</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37</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20 (54.1%)</a:t>
                      </a:r>
                      <a:endParaRPr lang="en-US" dirty="0">
                        <a:effectLst/>
                      </a:endParaRPr>
                    </a:p>
                  </a:txBody>
                  <a:tcPr marL="0" marR="0" marT="0" marB="0" anchor="ctr"/>
                </a:tc>
                <a:extLst>
                  <a:ext uri="{0D108BD9-81ED-4DB2-BD59-A6C34878D82A}">
                    <a16:rowId xmlns:a16="http://schemas.microsoft.com/office/drawing/2014/main" val="988825665"/>
                  </a:ext>
                </a:extLst>
              </a:tr>
              <a:tr h="258133">
                <a:tc>
                  <a:txBody>
                    <a:bodyPr/>
                    <a:lstStyle/>
                    <a:p>
                      <a:pPr marL="0" algn="ctr" rtl="0" eaLnBrk="1" fontAlgn="b" latinLnBrk="0" hangingPunct="1">
                        <a:spcBef>
                          <a:spcPts val="0"/>
                        </a:spcBef>
                        <a:spcAft>
                          <a:spcPts val="0"/>
                        </a:spcAft>
                      </a:pPr>
                      <a:r>
                        <a:rPr lang="en-US" sz="1600" kern="1200" dirty="0">
                          <a:effectLst/>
                        </a:rPr>
                        <a:t>F</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42</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33</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16 (48.5%)</a:t>
                      </a:r>
                      <a:endParaRPr lang="en-US" dirty="0">
                        <a:effectLst/>
                      </a:endParaRPr>
                    </a:p>
                  </a:txBody>
                  <a:tcPr marL="0" marR="0" marT="0" marB="0" anchor="ctr"/>
                </a:tc>
                <a:extLst>
                  <a:ext uri="{0D108BD9-81ED-4DB2-BD59-A6C34878D82A}">
                    <a16:rowId xmlns:a16="http://schemas.microsoft.com/office/drawing/2014/main" val="2975679813"/>
                  </a:ext>
                </a:extLst>
              </a:tr>
              <a:tr h="258133">
                <a:tc>
                  <a:txBody>
                    <a:bodyPr/>
                    <a:lstStyle/>
                    <a:p>
                      <a:pPr marL="0" algn="ctr" rtl="0" eaLnBrk="1" fontAlgn="b" latinLnBrk="0" hangingPunct="1">
                        <a:spcBef>
                          <a:spcPts val="0"/>
                        </a:spcBef>
                        <a:spcAft>
                          <a:spcPts val="0"/>
                        </a:spcAft>
                      </a:pPr>
                      <a:r>
                        <a:rPr lang="en-US" sz="1600" kern="1200" dirty="0">
                          <a:effectLst/>
                        </a:rPr>
                        <a:t>G</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74</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66</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22 (33.3%)</a:t>
                      </a:r>
                      <a:endParaRPr lang="en-US" dirty="0">
                        <a:effectLst/>
                      </a:endParaRPr>
                    </a:p>
                  </a:txBody>
                  <a:tcPr marL="0" marR="0" marT="0" marB="0" anchor="ctr"/>
                </a:tc>
                <a:extLst>
                  <a:ext uri="{0D108BD9-81ED-4DB2-BD59-A6C34878D82A}">
                    <a16:rowId xmlns:a16="http://schemas.microsoft.com/office/drawing/2014/main" val="1631295331"/>
                  </a:ext>
                </a:extLst>
              </a:tr>
              <a:tr h="258133">
                <a:tc>
                  <a:txBody>
                    <a:bodyPr/>
                    <a:lstStyle/>
                    <a:p>
                      <a:pPr marL="0" algn="ctr" rtl="0" eaLnBrk="1" fontAlgn="b" latinLnBrk="0" hangingPunct="1">
                        <a:spcBef>
                          <a:spcPts val="0"/>
                        </a:spcBef>
                        <a:spcAft>
                          <a:spcPts val="0"/>
                        </a:spcAft>
                      </a:pPr>
                      <a:r>
                        <a:rPr lang="en-US" sz="1600" kern="1200" dirty="0">
                          <a:effectLst/>
                        </a:rPr>
                        <a:t>H</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36</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32</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16 (50.0%)</a:t>
                      </a:r>
                      <a:endParaRPr lang="en-US" dirty="0">
                        <a:effectLst/>
                      </a:endParaRPr>
                    </a:p>
                  </a:txBody>
                  <a:tcPr marL="0" marR="0" marT="0" marB="0" anchor="ctr"/>
                </a:tc>
                <a:extLst>
                  <a:ext uri="{0D108BD9-81ED-4DB2-BD59-A6C34878D82A}">
                    <a16:rowId xmlns:a16="http://schemas.microsoft.com/office/drawing/2014/main" val="2794473411"/>
                  </a:ext>
                </a:extLst>
              </a:tr>
              <a:tr h="258133">
                <a:tc>
                  <a:txBody>
                    <a:bodyPr/>
                    <a:lstStyle/>
                    <a:p>
                      <a:pPr marL="0" algn="ctr" rtl="0" eaLnBrk="1" fontAlgn="b" latinLnBrk="0" hangingPunct="1">
                        <a:spcBef>
                          <a:spcPts val="0"/>
                        </a:spcBef>
                        <a:spcAft>
                          <a:spcPts val="0"/>
                        </a:spcAft>
                      </a:pPr>
                      <a:r>
                        <a:rPr lang="en-US" sz="1600" kern="1200" dirty="0">
                          <a:effectLst/>
                        </a:rPr>
                        <a:t>I</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43</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32</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19 (59.4%)</a:t>
                      </a:r>
                      <a:endParaRPr lang="en-US" dirty="0">
                        <a:effectLst/>
                      </a:endParaRPr>
                    </a:p>
                  </a:txBody>
                  <a:tcPr marL="0" marR="0" marT="0" marB="0" anchor="ctr"/>
                </a:tc>
                <a:extLst>
                  <a:ext uri="{0D108BD9-81ED-4DB2-BD59-A6C34878D82A}">
                    <a16:rowId xmlns:a16="http://schemas.microsoft.com/office/drawing/2014/main" val="2955170635"/>
                  </a:ext>
                </a:extLst>
              </a:tr>
              <a:tr h="258133">
                <a:tc>
                  <a:txBody>
                    <a:bodyPr/>
                    <a:lstStyle/>
                    <a:p>
                      <a:pPr marL="0" algn="ctr" rtl="0" eaLnBrk="1" fontAlgn="b" latinLnBrk="0" hangingPunct="1">
                        <a:spcBef>
                          <a:spcPts val="0"/>
                        </a:spcBef>
                        <a:spcAft>
                          <a:spcPts val="0"/>
                        </a:spcAft>
                      </a:pPr>
                      <a:r>
                        <a:rPr lang="en-US" sz="1600" kern="1200" dirty="0">
                          <a:effectLst/>
                        </a:rPr>
                        <a:t>J</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44</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39</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13 (33.3%)</a:t>
                      </a:r>
                      <a:endParaRPr lang="en-US" dirty="0">
                        <a:effectLst/>
                      </a:endParaRPr>
                    </a:p>
                  </a:txBody>
                  <a:tcPr marL="0" marR="0" marT="0" marB="0" anchor="ctr"/>
                </a:tc>
                <a:extLst>
                  <a:ext uri="{0D108BD9-81ED-4DB2-BD59-A6C34878D82A}">
                    <a16:rowId xmlns:a16="http://schemas.microsoft.com/office/drawing/2014/main" val="1988765722"/>
                  </a:ext>
                </a:extLst>
              </a:tr>
              <a:tr h="258133">
                <a:tc>
                  <a:txBody>
                    <a:bodyPr/>
                    <a:lstStyle/>
                    <a:p>
                      <a:pPr marL="0" algn="ctr" rtl="0" eaLnBrk="1" fontAlgn="b" latinLnBrk="0" hangingPunct="1">
                        <a:spcBef>
                          <a:spcPts val="0"/>
                        </a:spcBef>
                        <a:spcAft>
                          <a:spcPts val="0"/>
                        </a:spcAft>
                      </a:pPr>
                      <a:r>
                        <a:rPr lang="en-US" sz="1600" kern="1200" dirty="0">
                          <a:effectLst/>
                        </a:rPr>
                        <a:t>K</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44</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34</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16 (47.1%)</a:t>
                      </a:r>
                      <a:endParaRPr lang="en-US" dirty="0">
                        <a:effectLst/>
                      </a:endParaRPr>
                    </a:p>
                  </a:txBody>
                  <a:tcPr marL="0" marR="0" marT="0" marB="0" anchor="ctr"/>
                </a:tc>
                <a:extLst>
                  <a:ext uri="{0D108BD9-81ED-4DB2-BD59-A6C34878D82A}">
                    <a16:rowId xmlns:a16="http://schemas.microsoft.com/office/drawing/2014/main" val="3163055389"/>
                  </a:ext>
                </a:extLst>
              </a:tr>
              <a:tr h="258133">
                <a:tc>
                  <a:txBody>
                    <a:bodyPr/>
                    <a:lstStyle/>
                    <a:p>
                      <a:pPr marL="0" algn="ctr" rtl="0" eaLnBrk="1" fontAlgn="b" latinLnBrk="0" hangingPunct="1">
                        <a:spcBef>
                          <a:spcPts val="0"/>
                        </a:spcBef>
                        <a:spcAft>
                          <a:spcPts val="0"/>
                        </a:spcAft>
                      </a:pPr>
                      <a:r>
                        <a:rPr lang="en-US" sz="1600" kern="1200" dirty="0">
                          <a:effectLst/>
                        </a:rPr>
                        <a:t>L</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42</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35</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16 (45.7%)</a:t>
                      </a:r>
                      <a:endParaRPr lang="en-US" dirty="0">
                        <a:effectLst/>
                      </a:endParaRPr>
                    </a:p>
                  </a:txBody>
                  <a:tcPr marL="0" marR="0" marT="0" marB="0" anchor="ctr"/>
                </a:tc>
                <a:extLst>
                  <a:ext uri="{0D108BD9-81ED-4DB2-BD59-A6C34878D82A}">
                    <a16:rowId xmlns:a16="http://schemas.microsoft.com/office/drawing/2014/main" val="3358585721"/>
                  </a:ext>
                </a:extLst>
              </a:tr>
              <a:tr h="258133">
                <a:tc>
                  <a:txBody>
                    <a:bodyPr/>
                    <a:lstStyle/>
                    <a:p>
                      <a:pPr marL="0" algn="ctr" rtl="0" eaLnBrk="1" fontAlgn="b" latinLnBrk="0" hangingPunct="1">
                        <a:spcBef>
                          <a:spcPts val="0"/>
                        </a:spcBef>
                        <a:spcAft>
                          <a:spcPts val="0"/>
                        </a:spcAft>
                      </a:pPr>
                      <a:r>
                        <a:rPr lang="en-US" sz="1600" kern="1200" dirty="0">
                          <a:effectLst/>
                        </a:rPr>
                        <a:t>M</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76</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61</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20 (32.8%)</a:t>
                      </a:r>
                      <a:endParaRPr lang="en-US" dirty="0">
                        <a:effectLst/>
                      </a:endParaRPr>
                    </a:p>
                  </a:txBody>
                  <a:tcPr marL="0" marR="0" marT="0" marB="0" anchor="ctr"/>
                </a:tc>
                <a:extLst>
                  <a:ext uri="{0D108BD9-81ED-4DB2-BD59-A6C34878D82A}">
                    <a16:rowId xmlns:a16="http://schemas.microsoft.com/office/drawing/2014/main" val="1467616231"/>
                  </a:ext>
                </a:extLst>
              </a:tr>
              <a:tr h="258133">
                <a:tc>
                  <a:txBody>
                    <a:bodyPr/>
                    <a:lstStyle/>
                    <a:p>
                      <a:pPr marL="0" algn="ctr" rtl="0" eaLnBrk="1" fontAlgn="b" latinLnBrk="0" hangingPunct="1">
                        <a:spcBef>
                          <a:spcPts val="0"/>
                        </a:spcBef>
                        <a:spcAft>
                          <a:spcPts val="0"/>
                        </a:spcAft>
                      </a:pPr>
                      <a:r>
                        <a:rPr lang="en-US" sz="1600" kern="1200" dirty="0">
                          <a:effectLst/>
                        </a:rPr>
                        <a:t>N</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42</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34</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16 (47.1%)</a:t>
                      </a:r>
                      <a:endParaRPr lang="en-US" dirty="0">
                        <a:effectLst/>
                      </a:endParaRPr>
                    </a:p>
                  </a:txBody>
                  <a:tcPr marL="0" marR="0" marT="0" marB="0" anchor="ctr"/>
                </a:tc>
                <a:extLst>
                  <a:ext uri="{0D108BD9-81ED-4DB2-BD59-A6C34878D82A}">
                    <a16:rowId xmlns:a16="http://schemas.microsoft.com/office/drawing/2014/main" val="2007297847"/>
                  </a:ext>
                </a:extLst>
              </a:tr>
              <a:tr h="258133">
                <a:tc>
                  <a:txBody>
                    <a:bodyPr/>
                    <a:lstStyle/>
                    <a:p>
                      <a:pPr marL="0" algn="ctr" rtl="0" eaLnBrk="1" fontAlgn="b" latinLnBrk="0" hangingPunct="1">
                        <a:spcBef>
                          <a:spcPts val="0"/>
                        </a:spcBef>
                        <a:spcAft>
                          <a:spcPts val="0"/>
                        </a:spcAft>
                      </a:pPr>
                      <a:r>
                        <a:rPr lang="en-US" sz="1600" kern="1200" dirty="0">
                          <a:effectLst/>
                        </a:rPr>
                        <a:t>O</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43</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32</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16 (50.0%)</a:t>
                      </a:r>
                      <a:endParaRPr lang="en-US" dirty="0">
                        <a:effectLst/>
                      </a:endParaRPr>
                    </a:p>
                  </a:txBody>
                  <a:tcPr marL="0" marR="0" marT="0" marB="0" anchor="ctr"/>
                </a:tc>
                <a:extLst>
                  <a:ext uri="{0D108BD9-81ED-4DB2-BD59-A6C34878D82A}">
                    <a16:rowId xmlns:a16="http://schemas.microsoft.com/office/drawing/2014/main" val="2074121128"/>
                  </a:ext>
                </a:extLst>
              </a:tr>
            </a:tbl>
          </a:graphicData>
        </a:graphic>
      </p:graphicFrame>
      <p:sp>
        <p:nvSpPr>
          <p:cNvPr id="6" name="TextBox 5">
            <a:extLst>
              <a:ext uri="{FF2B5EF4-FFF2-40B4-BE49-F238E27FC236}">
                <a16:creationId xmlns:a16="http://schemas.microsoft.com/office/drawing/2014/main" id="{DD99E98C-C3DA-C2A8-AF15-F12FEB1E0F44}"/>
              </a:ext>
            </a:extLst>
          </p:cNvPr>
          <p:cNvSpPr txBox="1"/>
          <p:nvPr/>
        </p:nvSpPr>
        <p:spPr>
          <a:xfrm>
            <a:off x="7981341" y="1789129"/>
            <a:ext cx="3706504" cy="400110"/>
          </a:xfrm>
          <a:prstGeom prst="rect">
            <a:avLst/>
          </a:prstGeom>
          <a:noFill/>
        </p:spPr>
        <p:txBody>
          <a:bodyPr wrap="square" lIns="91440" tIns="45720" rIns="91440" bIns="45720" rtlCol="0" anchor="t">
            <a:spAutoFit/>
          </a:bodyPr>
          <a:lstStyle/>
          <a:p>
            <a:pPr algn="ctr"/>
            <a:r>
              <a:rPr lang="en-US" sz="2000" b="1" dirty="0"/>
              <a:t>HomeLab Recommendations</a:t>
            </a:r>
            <a:endParaRPr lang="en-US" dirty="0"/>
          </a:p>
        </p:txBody>
      </p:sp>
      <p:graphicFrame>
        <p:nvGraphicFramePr>
          <p:cNvPr id="3" name="Table 2">
            <a:extLst>
              <a:ext uri="{FF2B5EF4-FFF2-40B4-BE49-F238E27FC236}">
                <a16:creationId xmlns:a16="http://schemas.microsoft.com/office/drawing/2014/main" id="{9001FAB9-028B-7D9B-559C-71F032BE3E4D}"/>
              </a:ext>
            </a:extLst>
          </p:cNvPr>
          <p:cNvGraphicFramePr>
            <a:graphicFrameLocks noGrp="1"/>
          </p:cNvGraphicFramePr>
          <p:nvPr>
            <p:extLst>
              <p:ext uri="{D42A27DB-BD31-4B8C-83A1-F6EECF244321}">
                <p14:modId xmlns:p14="http://schemas.microsoft.com/office/powerpoint/2010/main" val="28025253"/>
              </p:ext>
            </p:extLst>
          </p:nvPr>
        </p:nvGraphicFramePr>
        <p:xfrm>
          <a:off x="7714419" y="2206120"/>
          <a:ext cx="4119633" cy="4389120"/>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3061342940"/>
                    </a:ext>
                  </a:extLst>
                </a:gridCol>
                <a:gridCol w="1273383">
                  <a:extLst>
                    <a:ext uri="{9D8B030D-6E8A-4147-A177-3AD203B41FA5}">
                      <a16:colId xmlns:a16="http://schemas.microsoft.com/office/drawing/2014/main" val="3257222191"/>
                    </a:ext>
                  </a:extLst>
                </a:gridCol>
                <a:gridCol w="1870890">
                  <a:extLst>
                    <a:ext uri="{9D8B030D-6E8A-4147-A177-3AD203B41FA5}">
                      <a16:colId xmlns:a16="http://schemas.microsoft.com/office/drawing/2014/main" val="245494485"/>
                    </a:ext>
                  </a:extLst>
                </a:gridCol>
              </a:tblGrid>
              <a:tr h="581377">
                <a:tc>
                  <a:txBody>
                    <a:bodyPr/>
                    <a:lstStyle/>
                    <a:p>
                      <a:pPr>
                        <a:buNone/>
                      </a:pPr>
                      <a:r>
                        <a:rPr lang="en-US" sz="1600" dirty="0"/>
                        <a:t>Product</a:t>
                      </a:r>
                    </a:p>
                  </a:txBody>
                  <a:tcPr anchor="ctr"/>
                </a:tc>
                <a:tc>
                  <a:txBody>
                    <a:bodyPr/>
                    <a:lstStyle/>
                    <a:p>
                      <a:pPr marL="0" algn="ctr" rtl="0" eaLnBrk="1" fontAlgn="base" latinLnBrk="0" hangingPunct="1">
                        <a:spcBef>
                          <a:spcPts val="0"/>
                        </a:spcBef>
                        <a:spcAft>
                          <a:spcPts val="0"/>
                        </a:spcAft>
                      </a:pPr>
                      <a:r>
                        <a:rPr lang="en-US" sz="1600" kern="1200" dirty="0">
                          <a:effectLst/>
                        </a:rPr>
                        <a:t>Total </a:t>
                      </a:r>
                      <a:r>
                        <a:rPr lang="en-US" sz="1600" kern="1200" dirty="0" err="1">
                          <a:effectLst/>
                        </a:rPr>
                        <a:t>Recommen</a:t>
                      </a:r>
                      <a:r>
                        <a:rPr lang="en-US" sz="1600" kern="1200" dirty="0">
                          <a:effectLst/>
                        </a:rPr>
                        <a:t>-dations</a:t>
                      </a:r>
                      <a:endParaRPr lang="en-US" sz="1600" dirty="0">
                        <a:effectLst/>
                      </a:endParaRPr>
                    </a:p>
                  </a:txBody>
                  <a:tcPr marL="0" marR="0" marT="0" marB="0" anchor="ctr"/>
                </a:tc>
                <a:tc>
                  <a:txBody>
                    <a:bodyPr/>
                    <a:lstStyle/>
                    <a:p>
                      <a:pPr marL="0" algn="ctr" rtl="0" eaLnBrk="1" fontAlgn="base" latinLnBrk="0" hangingPunct="1">
                        <a:spcBef>
                          <a:spcPts val="0"/>
                        </a:spcBef>
                        <a:spcAft>
                          <a:spcPts val="0"/>
                        </a:spcAft>
                      </a:pPr>
                      <a:r>
                        <a:rPr lang="en-US" sz="1600" kern="1200" dirty="0">
                          <a:effectLst/>
                        </a:rPr>
                        <a:t>Instructions Related Recommendations</a:t>
                      </a:r>
                      <a:endParaRPr lang="en-US" sz="1600">
                        <a:effectLst/>
                      </a:endParaRPr>
                    </a:p>
                  </a:txBody>
                  <a:tcPr marL="0" marR="0" marT="0" marB="0" anchor="ctr"/>
                </a:tc>
                <a:extLst>
                  <a:ext uri="{0D108BD9-81ED-4DB2-BD59-A6C34878D82A}">
                    <a16:rowId xmlns:a16="http://schemas.microsoft.com/office/drawing/2014/main" val="1253053993"/>
                  </a:ext>
                </a:extLst>
              </a:tr>
              <a:tr h="205152">
                <a:tc>
                  <a:txBody>
                    <a:bodyPr/>
                    <a:lstStyle/>
                    <a:p>
                      <a:pPr marL="0" algn="ctr" rtl="0" eaLnBrk="1" fontAlgn="b" latinLnBrk="0" hangingPunct="1">
                        <a:spcBef>
                          <a:spcPts val="0"/>
                        </a:spcBef>
                        <a:spcAft>
                          <a:spcPts val="0"/>
                        </a:spcAft>
                      </a:pPr>
                      <a:r>
                        <a:rPr lang="en-US" sz="1600" kern="1200" dirty="0">
                          <a:effectLst/>
                        </a:rPr>
                        <a:t>A</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18</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14 (77.8%)</a:t>
                      </a:r>
                      <a:endParaRPr lang="en-US" dirty="0">
                        <a:effectLst/>
                      </a:endParaRPr>
                    </a:p>
                  </a:txBody>
                  <a:tcPr marL="0" marR="0" marT="0" marB="0" anchor="ctr"/>
                </a:tc>
                <a:extLst>
                  <a:ext uri="{0D108BD9-81ED-4DB2-BD59-A6C34878D82A}">
                    <a16:rowId xmlns:a16="http://schemas.microsoft.com/office/drawing/2014/main" val="2426312207"/>
                  </a:ext>
                </a:extLst>
              </a:tr>
              <a:tr h="205152">
                <a:tc>
                  <a:txBody>
                    <a:bodyPr/>
                    <a:lstStyle/>
                    <a:p>
                      <a:pPr marL="0" algn="ctr" rtl="0" eaLnBrk="1" fontAlgn="b" latinLnBrk="0" hangingPunct="1">
                        <a:spcBef>
                          <a:spcPts val="0"/>
                        </a:spcBef>
                        <a:spcAft>
                          <a:spcPts val="0"/>
                        </a:spcAft>
                      </a:pPr>
                      <a:r>
                        <a:rPr lang="en-US" sz="1600" kern="1200" dirty="0">
                          <a:effectLst/>
                        </a:rPr>
                        <a:t>B</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16</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12 (75.0%)</a:t>
                      </a:r>
                      <a:endParaRPr lang="en-US" dirty="0">
                        <a:effectLst/>
                      </a:endParaRPr>
                    </a:p>
                  </a:txBody>
                  <a:tcPr marL="0" marR="0" marT="0" marB="0" anchor="ctr"/>
                </a:tc>
                <a:extLst>
                  <a:ext uri="{0D108BD9-81ED-4DB2-BD59-A6C34878D82A}">
                    <a16:rowId xmlns:a16="http://schemas.microsoft.com/office/drawing/2014/main" val="1929133760"/>
                  </a:ext>
                </a:extLst>
              </a:tr>
              <a:tr h="205152">
                <a:tc>
                  <a:txBody>
                    <a:bodyPr/>
                    <a:lstStyle/>
                    <a:p>
                      <a:pPr marL="0" algn="ctr" rtl="0" eaLnBrk="1" fontAlgn="b" latinLnBrk="0" hangingPunct="1">
                        <a:spcBef>
                          <a:spcPts val="0"/>
                        </a:spcBef>
                        <a:spcAft>
                          <a:spcPts val="0"/>
                        </a:spcAft>
                      </a:pPr>
                      <a:r>
                        <a:rPr lang="en-US" sz="1600" kern="1200" dirty="0">
                          <a:effectLst/>
                        </a:rPr>
                        <a:t>C</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25</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15 (60.0%)</a:t>
                      </a:r>
                      <a:endParaRPr lang="en-US" dirty="0">
                        <a:effectLst/>
                      </a:endParaRPr>
                    </a:p>
                  </a:txBody>
                  <a:tcPr marL="0" marR="0" marT="0" marB="0" anchor="ctr"/>
                </a:tc>
                <a:extLst>
                  <a:ext uri="{0D108BD9-81ED-4DB2-BD59-A6C34878D82A}">
                    <a16:rowId xmlns:a16="http://schemas.microsoft.com/office/drawing/2014/main" val="2554693507"/>
                  </a:ext>
                </a:extLst>
              </a:tr>
              <a:tr h="205152">
                <a:tc>
                  <a:txBody>
                    <a:bodyPr/>
                    <a:lstStyle/>
                    <a:p>
                      <a:pPr marL="0" algn="ctr" rtl="0" eaLnBrk="1" fontAlgn="b" latinLnBrk="0" hangingPunct="1">
                        <a:spcBef>
                          <a:spcPts val="0"/>
                        </a:spcBef>
                        <a:spcAft>
                          <a:spcPts val="0"/>
                        </a:spcAft>
                      </a:pPr>
                      <a:r>
                        <a:rPr lang="en-US" sz="1600" kern="1200" dirty="0">
                          <a:effectLst/>
                        </a:rPr>
                        <a:t>D</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23</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13 (56.5%)</a:t>
                      </a:r>
                      <a:endParaRPr lang="en-US" dirty="0">
                        <a:effectLst/>
                      </a:endParaRPr>
                    </a:p>
                  </a:txBody>
                  <a:tcPr marL="0" marR="0" marT="0" marB="0" anchor="ctr"/>
                </a:tc>
                <a:extLst>
                  <a:ext uri="{0D108BD9-81ED-4DB2-BD59-A6C34878D82A}">
                    <a16:rowId xmlns:a16="http://schemas.microsoft.com/office/drawing/2014/main" val="1383857960"/>
                  </a:ext>
                </a:extLst>
              </a:tr>
              <a:tr h="205152">
                <a:tc>
                  <a:txBody>
                    <a:bodyPr/>
                    <a:lstStyle/>
                    <a:p>
                      <a:pPr marL="0" algn="ctr" rtl="0" eaLnBrk="1" fontAlgn="b" latinLnBrk="0" hangingPunct="1">
                        <a:spcBef>
                          <a:spcPts val="0"/>
                        </a:spcBef>
                        <a:spcAft>
                          <a:spcPts val="0"/>
                        </a:spcAft>
                      </a:pPr>
                      <a:r>
                        <a:rPr lang="en-US" sz="1600" kern="1200" dirty="0">
                          <a:effectLst/>
                        </a:rPr>
                        <a:t>E</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16</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8 (50.0%)</a:t>
                      </a:r>
                      <a:endParaRPr lang="en-US" dirty="0">
                        <a:effectLst/>
                      </a:endParaRPr>
                    </a:p>
                  </a:txBody>
                  <a:tcPr marL="0" marR="0" marT="0" marB="0" anchor="ctr"/>
                </a:tc>
                <a:extLst>
                  <a:ext uri="{0D108BD9-81ED-4DB2-BD59-A6C34878D82A}">
                    <a16:rowId xmlns:a16="http://schemas.microsoft.com/office/drawing/2014/main" val="988825665"/>
                  </a:ext>
                </a:extLst>
              </a:tr>
              <a:tr h="205152">
                <a:tc>
                  <a:txBody>
                    <a:bodyPr/>
                    <a:lstStyle/>
                    <a:p>
                      <a:pPr marL="0" algn="ctr" rtl="0" eaLnBrk="1" fontAlgn="b" latinLnBrk="0" hangingPunct="1">
                        <a:spcBef>
                          <a:spcPts val="0"/>
                        </a:spcBef>
                        <a:spcAft>
                          <a:spcPts val="0"/>
                        </a:spcAft>
                      </a:pPr>
                      <a:r>
                        <a:rPr lang="en-US" sz="1600" kern="1200" dirty="0">
                          <a:effectLst/>
                        </a:rPr>
                        <a:t>F</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26</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13 (50.0%)</a:t>
                      </a:r>
                      <a:endParaRPr lang="en-US" dirty="0">
                        <a:effectLst/>
                      </a:endParaRPr>
                    </a:p>
                  </a:txBody>
                  <a:tcPr marL="0" marR="0" marT="0" marB="0" anchor="ctr"/>
                </a:tc>
                <a:extLst>
                  <a:ext uri="{0D108BD9-81ED-4DB2-BD59-A6C34878D82A}">
                    <a16:rowId xmlns:a16="http://schemas.microsoft.com/office/drawing/2014/main" val="2975679813"/>
                  </a:ext>
                </a:extLst>
              </a:tr>
              <a:tr h="205152">
                <a:tc>
                  <a:txBody>
                    <a:bodyPr/>
                    <a:lstStyle/>
                    <a:p>
                      <a:pPr marL="0" algn="ctr" rtl="0" eaLnBrk="1" fontAlgn="b" latinLnBrk="0" hangingPunct="1">
                        <a:spcBef>
                          <a:spcPts val="0"/>
                        </a:spcBef>
                        <a:spcAft>
                          <a:spcPts val="0"/>
                        </a:spcAft>
                      </a:pPr>
                      <a:r>
                        <a:rPr lang="en-US" sz="1600" kern="1200" dirty="0">
                          <a:effectLst/>
                        </a:rPr>
                        <a:t>G</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20</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10 (50.0%)</a:t>
                      </a:r>
                      <a:endParaRPr lang="en-US" dirty="0">
                        <a:effectLst/>
                      </a:endParaRPr>
                    </a:p>
                  </a:txBody>
                  <a:tcPr marL="0" marR="0" marT="0" marB="0" anchor="ctr"/>
                </a:tc>
                <a:extLst>
                  <a:ext uri="{0D108BD9-81ED-4DB2-BD59-A6C34878D82A}">
                    <a16:rowId xmlns:a16="http://schemas.microsoft.com/office/drawing/2014/main" val="1631295331"/>
                  </a:ext>
                </a:extLst>
              </a:tr>
              <a:tr h="205152">
                <a:tc>
                  <a:txBody>
                    <a:bodyPr/>
                    <a:lstStyle/>
                    <a:p>
                      <a:pPr marL="0" algn="ctr" rtl="0" eaLnBrk="1" fontAlgn="b" latinLnBrk="0" hangingPunct="1">
                        <a:spcBef>
                          <a:spcPts val="0"/>
                        </a:spcBef>
                        <a:spcAft>
                          <a:spcPts val="0"/>
                        </a:spcAft>
                      </a:pPr>
                      <a:r>
                        <a:rPr lang="en-US" sz="1600" kern="1200" dirty="0">
                          <a:effectLst/>
                        </a:rPr>
                        <a:t>H</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22</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10 (45.5%)</a:t>
                      </a:r>
                      <a:endParaRPr lang="en-US" dirty="0">
                        <a:effectLst/>
                      </a:endParaRPr>
                    </a:p>
                  </a:txBody>
                  <a:tcPr marL="0" marR="0" marT="0" marB="0" anchor="ctr"/>
                </a:tc>
                <a:extLst>
                  <a:ext uri="{0D108BD9-81ED-4DB2-BD59-A6C34878D82A}">
                    <a16:rowId xmlns:a16="http://schemas.microsoft.com/office/drawing/2014/main" val="2794473411"/>
                  </a:ext>
                </a:extLst>
              </a:tr>
              <a:tr h="205152">
                <a:tc>
                  <a:txBody>
                    <a:bodyPr/>
                    <a:lstStyle/>
                    <a:p>
                      <a:pPr marL="0" algn="ctr" rtl="0" eaLnBrk="1" fontAlgn="b" latinLnBrk="0" hangingPunct="1">
                        <a:spcBef>
                          <a:spcPts val="0"/>
                        </a:spcBef>
                        <a:spcAft>
                          <a:spcPts val="0"/>
                        </a:spcAft>
                      </a:pPr>
                      <a:r>
                        <a:rPr lang="en-US" sz="1600" kern="1200" dirty="0">
                          <a:effectLst/>
                        </a:rPr>
                        <a:t>I</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14</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6 (42.9%)</a:t>
                      </a:r>
                      <a:endParaRPr lang="en-US" dirty="0">
                        <a:effectLst/>
                      </a:endParaRPr>
                    </a:p>
                  </a:txBody>
                  <a:tcPr marL="0" marR="0" marT="0" marB="0" anchor="ctr"/>
                </a:tc>
                <a:extLst>
                  <a:ext uri="{0D108BD9-81ED-4DB2-BD59-A6C34878D82A}">
                    <a16:rowId xmlns:a16="http://schemas.microsoft.com/office/drawing/2014/main" val="2955170635"/>
                  </a:ext>
                </a:extLst>
              </a:tr>
              <a:tr h="205152">
                <a:tc>
                  <a:txBody>
                    <a:bodyPr/>
                    <a:lstStyle/>
                    <a:p>
                      <a:pPr marL="0" algn="ctr" rtl="0" eaLnBrk="1" fontAlgn="b" latinLnBrk="0" hangingPunct="1">
                        <a:spcBef>
                          <a:spcPts val="0"/>
                        </a:spcBef>
                        <a:spcAft>
                          <a:spcPts val="0"/>
                        </a:spcAft>
                      </a:pPr>
                      <a:r>
                        <a:rPr lang="en-US" sz="1600" kern="1200" dirty="0">
                          <a:effectLst/>
                        </a:rPr>
                        <a:t>J</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21</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9 (42.9%)</a:t>
                      </a:r>
                      <a:endParaRPr lang="en-US" dirty="0">
                        <a:effectLst/>
                      </a:endParaRPr>
                    </a:p>
                  </a:txBody>
                  <a:tcPr marL="0" marR="0" marT="0" marB="0" anchor="ctr"/>
                </a:tc>
                <a:extLst>
                  <a:ext uri="{0D108BD9-81ED-4DB2-BD59-A6C34878D82A}">
                    <a16:rowId xmlns:a16="http://schemas.microsoft.com/office/drawing/2014/main" val="1988765722"/>
                  </a:ext>
                </a:extLst>
              </a:tr>
              <a:tr h="205152">
                <a:tc>
                  <a:txBody>
                    <a:bodyPr/>
                    <a:lstStyle/>
                    <a:p>
                      <a:pPr marL="0" algn="ctr" rtl="0" eaLnBrk="1" fontAlgn="b" latinLnBrk="0" hangingPunct="1">
                        <a:spcBef>
                          <a:spcPts val="0"/>
                        </a:spcBef>
                        <a:spcAft>
                          <a:spcPts val="0"/>
                        </a:spcAft>
                      </a:pPr>
                      <a:r>
                        <a:rPr lang="en-US" sz="1600" kern="1200" dirty="0">
                          <a:effectLst/>
                        </a:rPr>
                        <a:t>K</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17</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7 (41.2%)</a:t>
                      </a:r>
                      <a:endParaRPr lang="en-US" dirty="0">
                        <a:effectLst/>
                      </a:endParaRPr>
                    </a:p>
                  </a:txBody>
                  <a:tcPr marL="0" marR="0" marT="0" marB="0" anchor="ctr"/>
                </a:tc>
                <a:extLst>
                  <a:ext uri="{0D108BD9-81ED-4DB2-BD59-A6C34878D82A}">
                    <a16:rowId xmlns:a16="http://schemas.microsoft.com/office/drawing/2014/main" val="3163055389"/>
                  </a:ext>
                </a:extLst>
              </a:tr>
              <a:tr h="205152">
                <a:tc>
                  <a:txBody>
                    <a:bodyPr/>
                    <a:lstStyle/>
                    <a:p>
                      <a:pPr marL="0" algn="ctr" rtl="0" eaLnBrk="1" fontAlgn="b" latinLnBrk="0" hangingPunct="1">
                        <a:spcBef>
                          <a:spcPts val="0"/>
                        </a:spcBef>
                        <a:spcAft>
                          <a:spcPts val="0"/>
                        </a:spcAft>
                      </a:pPr>
                      <a:r>
                        <a:rPr lang="en-US" sz="1600" kern="1200" dirty="0">
                          <a:effectLst/>
                        </a:rPr>
                        <a:t>L</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28</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11 (39.3%)</a:t>
                      </a:r>
                      <a:endParaRPr lang="en-US" dirty="0">
                        <a:effectLst/>
                      </a:endParaRPr>
                    </a:p>
                  </a:txBody>
                  <a:tcPr marL="0" marR="0" marT="0" marB="0" anchor="ctr"/>
                </a:tc>
                <a:extLst>
                  <a:ext uri="{0D108BD9-81ED-4DB2-BD59-A6C34878D82A}">
                    <a16:rowId xmlns:a16="http://schemas.microsoft.com/office/drawing/2014/main" val="3358585721"/>
                  </a:ext>
                </a:extLst>
              </a:tr>
              <a:tr h="205152">
                <a:tc>
                  <a:txBody>
                    <a:bodyPr/>
                    <a:lstStyle/>
                    <a:p>
                      <a:pPr marL="0" algn="ctr" rtl="0" eaLnBrk="1" fontAlgn="b" latinLnBrk="0" hangingPunct="1">
                        <a:spcBef>
                          <a:spcPts val="0"/>
                        </a:spcBef>
                        <a:spcAft>
                          <a:spcPts val="0"/>
                        </a:spcAft>
                      </a:pPr>
                      <a:r>
                        <a:rPr lang="en-US" sz="1600" kern="1200" dirty="0">
                          <a:effectLst/>
                        </a:rPr>
                        <a:t>M</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20</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7 (35.0%)</a:t>
                      </a:r>
                      <a:endParaRPr lang="en-US" dirty="0">
                        <a:effectLst/>
                      </a:endParaRPr>
                    </a:p>
                  </a:txBody>
                  <a:tcPr marL="0" marR="0" marT="0" marB="0" anchor="ctr"/>
                </a:tc>
                <a:extLst>
                  <a:ext uri="{0D108BD9-81ED-4DB2-BD59-A6C34878D82A}">
                    <a16:rowId xmlns:a16="http://schemas.microsoft.com/office/drawing/2014/main" val="1467616231"/>
                  </a:ext>
                </a:extLst>
              </a:tr>
              <a:tr h="205152">
                <a:tc>
                  <a:txBody>
                    <a:bodyPr/>
                    <a:lstStyle/>
                    <a:p>
                      <a:pPr marL="0" algn="ctr" rtl="0" eaLnBrk="1" fontAlgn="b" latinLnBrk="0" hangingPunct="1">
                        <a:spcBef>
                          <a:spcPts val="0"/>
                        </a:spcBef>
                        <a:spcAft>
                          <a:spcPts val="0"/>
                        </a:spcAft>
                      </a:pPr>
                      <a:r>
                        <a:rPr lang="en-US" sz="1600" kern="1200" dirty="0">
                          <a:effectLst/>
                        </a:rPr>
                        <a:t>N</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23</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7 (30.4%)</a:t>
                      </a:r>
                      <a:endParaRPr lang="en-US" dirty="0">
                        <a:effectLst/>
                      </a:endParaRPr>
                    </a:p>
                  </a:txBody>
                  <a:tcPr marL="0" marR="0" marT="0" marB="0" anchor="ctr"/>
                </a:tc>
                <a:extLst>
                  <a:ext uri="{0D108BD9-81ED-4DB2-BD59-A6C34878D82A}">
                    <a16:rowId xmlns:a16="http://schemas.microsoft.com/office/drawing/2014/main" val="2007297847"/>
                  </a:ext>
                </a:extLst>
              </a:tr>
              <a:tr h="205152">
                <a:tc>
                  <a:txBody>
                    <a:bodyPr/>
                    <a:lstStyle/>
                    <a:p>
                      <a:pPr marL="0" algn="ctr" rtl="0" eaLnBrk="1" fontAlgn="b" latinLnBrk="0" hangingPunct="1">
                        <a:spcBef>
                          <a:spcPts val="0"/>
                        </a:spcBef>
                        <a:spcAft>
                          <a:spcPts val="0"/>
                        </a:spcAft>
                      </a:pPr>
                      <a:r>
                        <a:rPr lang="en-US" sz="1600" kern="1200" dirty="0">
                          <a:effectLst/>
                        </a:rPr>
                        <a:t>O</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10</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3 (30.0%)</a:t>
                      </a:r>
                      <a:endParaRPr lang="en-US" dirty="0">
                        <a:effectLst/>
                      </a:endParaRPr>
                    </a:p>
                  </a:txBody>
                  <a:tcPr marL="0" marR="0" marT="0" marB="0" anchor="ctr"/>
                </a:tc>
                <a:extLst>
                  <a:ext uri="{0D108BD9-81ED-4DB2-BD59-A6C34878D82A}">
                    <a16:rowId xmlns:a16="http://schemas.microsoft.com/office/drawing/2014/main" val="2074121128"/>
                  </a:ext>
                </a:extLst>
              </a:tr>
            </a:tbl>
          </a:graphicData>
        </a:graphic>
      </p:graphicFrame>
      <p:sp>
        <p:nvSpPr>
          <p:cNvPr id="5" name="Slide Number Placeholder 3">
            <a:extLst>
              <a:ext uri="{FF2B5EF4-FFF2-40B4-BE49-F238E27FC236}">
                <a16:creationId xmlns:a16="http://schemas.microsoft.com/office/drawing/2014/main" id="{08C6E982-3BA8-E0FB-D92F-62676FCBCAAF}"/>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19</a:t>
            </a:r>
          </a:p>
        </p:txBody>
      </p:sp>
    </p:spTree>
    <p:extLst>
      <p:ext uri="{BB962C8B-B14F-4D97-AF65-F5344CB8AC3E}">
        <p14:creationId xmlns:p14="http://schemas.microsoft.com/office/powerpoint/2010/main" val="321195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cap="none" dirty="0">
                <a:solidFill>
                  <a:srgbClr val="FFFFFF"/>
                </a:solidFill>
              </a:rPr>
              <a:t>Presenters</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296" y="2175901"/>
            <a:ext cx="12085895" cy="4143318"/>
          </a:xfrm>
        </p:spPr>
        <p:txBody>
          <a:bodyPr anchor="ctr">
            <a:normAutofit/>
          </a:bodyPr>
          <a:lstStyle/>
          <a:p>
            <a:pPr marL="629920" lvl="1" indent="-305435">
              <a:spcBef>
                <a:spcPts val="1200"/>
              </a:spcBef>
              <a:spcAft>
                <a:spcPts val="0"/>
              </a:spcAft>
              <a:buFont typeface="Wingdings 2" pitchFamily="2" charset="2"/>
              <a:buChar char=""/>
            </a:pPr>
            <a:r>
              <a:rPr lang="en-US" sz="2400" b="1" dirty="0">
                <a:solidFill>
                  <a:schemeClr val="tx1"/>
                </a:solidFill>
                <a:ea typeface="+mn-lt"/>
                <a:cs typeface="+mn-lt"/>
              </a:rPr>
              <a:t>Brian Walsh</a:t>
            </a:r>
            <a:r>
              <a:rPr lang="en-US" sz="2400" dirty="0">
                <a:solidFill>
                  <a:schemeClr val="tx1"/>
                </a:solidFill>
                <a:ea typeface="+mn-lt"/>
                <a:cs typeface="+mn-lt"/>
              </a:rPr>
              <a:t>, </a:t>
            </a:r>
            <a:r>
              <a:rPr lang="en-US" sz="2400" dirty="0" err="1">
                <a:solidFill>
                  <a:schemeClr val="tx1"/>
                </a:solidFill>
                <a:ea typeface="+mn-lt"/>
                <a:cs typeface="+mn-lt"/>
              </a:rPr>
              <a:t>RADx</a:t>
            </a:r>
            <a:r>
              <a:rPr lang="en-US" sz="2400" dirty="0">
                <a:solidFill>
                  <a:schemeClr val="tx1"/>
                </a:solidFill>
                <a:ea typeface="+mn-lt"/>
                <a:cs typeface="+mn-lt"/>
              </a:rPr>
              <a:t> Accessibility Program Manager, Deployment Core Team Lead</a:t>
            </a:r>
          </a:p>
          <a:p>
            <a:pPr marL="629920" lvl="1" indent="-305435">
              <a:spcBef>
                <a:spcPts val="1200"/>
              </a:spcBef>
              <a:spcAft>
                <a:spcPts val="0"/>
              </a:spcAft>
              <a:buFont typeface="Wingdings 2" pitchFamily="2" charset="2"/>
              <a:buChar char=""/>
            </a:pPr>
            <a:endParaRPr lang="en-US" sz="2400" dirty="0">
              <a:solidFill>
                <a:schemeClr val="tx1"/>
              </a:solidFill>
              <a:ea typeface="+mn-lt"/>
              <a:cs typeface="+mn-lt"/>
            </a:endParaRPr>
          </a:p>
          <a:p>
            <a:pPr marL="629920" lvl="1" indent="-305435">
              <a:spcBef>
                <a:spcPts val="1200"/>
              </a:spcBef>
              <a:spcAft>
                <a:spcPts val="0"/>
              </a:spcAft>
              <a:buFont typeface="Wingdings 2" pitchFamily="2" charset="2"/>
              <a:buChar char=""/>
            </a:pPr>
            <a:r>
              <a:rPr lang="en-US" sz="2400" b="1" dirty="0">
                <a:solidFill>
                  <a:schemeClr val="tx1"/>
                </a:solidFill>
                <a:ea typeface="+mn-lt"/>
                <a:cs typeface="+mn-lt"/>
              </a:rPr>
              <a:t>Clair O'Donovan</a:t>
            </a:r>
            <a:r>
              <a:rPr lang="en-US" sz="2400" dirty="0">
                <a:solidFill>
                  <a:schemeClr val="tx1"/>
                </a:solidFill>
                <a:ea typeface="+mn-lt"/>
                <a:cs typeface="+mn-lt"/>
              </a:rPr>
              <a:t>, </a:t>
            </a:r>
            <a:r>
              <a:rPr lang="en-US" sz="2400" dirty="0" err="1">
                <a:solidFill>
                  <a:schemeClr val="tx1"/>
                </a:solidFill>
                <a:ea typeface="+mn-lt"/>
                <a:cs typeface="+mn-lt"/>
              </a:rPr>
              <a:t>RADx</a:t>
            </a:r>
            <a:r>
              <a:rPr lang="en-US" sz="2400" dirty="0">
                <a:solidFill>
                  <a:schemeClr val="tx1"/>
                </a:solidFill>
                <a:ea typeface="+mn-lt"/>
                <a:cs typeface="+mn-lt"/>
              </a:rPr>
              <a:t> Team Lead </a:t>
            </a:r>
            <a:endParaRPr lang="en-US" sz="1400">
              <a:solidFill>
                <a:schemeClr val="tx1"/>
              </a:solidFill>
              <a:ea typeface="+mn-lt"/>
              <a:cs typeface="+mn-lt"/>
            </a:endParaRPr>
          </a:p>
          <a:p>
            <a:pPr marL="629920" lvl="1" indent="-305435">
              <a:spcBef>
                <a:spcPts val="1200"/>
              </a:spcBef>
              <a:spcAft>
                <a:spcPts val="0"/>
              </a:spcAft>
              <a:buFont typeface="Wingdings 2" pitchFamily="2" charset="2"/>
              <a:buChar char=""/>
            </a:pPr>
            <a:endParaRPr lang="en-US" sz="2400" dirty="0">
              <a:solidFill>
                <a:schemeClr val="tx1"/>
              </a:solidFill>
              <a:ea typeface="+mn-lt"/>
              <a:cs typeface="+mn-lt"/>
            </a:endParaRPr>
          </a:p>
          <a:p>
            <a:pPr marL="629920" lvl="1" indent="-305435">
              <a:spcBef>
                <a:spcPts val="1200"/>
              </a:spcBef>
              <a:spcAft>
                <a:spcPts val="0"/>
              </a:spcAft>
              <a:buFont typeface="Wingdings 2" pitchFamily="2" charset="2"/>
              <a:buChar char=""/>
            </a:pPr>
            <a:r>
              <a:rPr lang="en-US" sz="2400" b="1" dirty="0">
                <a:solidFill>
                  <a:schemeClr val="tx1"/>
                </a:solidFill>
                <a:ea typeface="+mn-lt"/>
                <a:cs typeface="+mn-lt"/>
              </a:rPr>
              <a:t>Emily Kennedy</a:t>
            </a:r>
            <a:r>
              <a:rPr lang="en-US" sz="2400" dirty="0">
                <a:solidFill>
                  <a:schemeClr val="tx1"/>
                </a:solidFill>
                <a:ea typeface="+mn-lt"/>
                <a:cs typeface="+mn-lt"/>
              </a:rPr>
              <a:t>, </a:t>
            </a:r>
            <a:r>
              <a:rPr lang="en-US" sz="2400" dirty="0" err="1">
                <a:solidFill>
                  <a:schemeClr val="tx1"/>
                </a:solidFill>
                <a:ea typeface="+mn-lt"/>
                <a:cs typeface="+mn-lt"/>
              </a:rPr>
              <a:t>RADx</a:t>
            </a:r>
            <a:r>
              <a:rPr lang="en-US" sz="2400" dirty="0">
                <a:solidFill>
                  <a:schemeClr val="tx1"/>
                </a:solidFill>
                <a:ea typeface="+mn-lt"/>
                <a:cs typeface="+mn-lt"/>
              </a:rPr>
              <a:t> Project Facilitator</a:t>
            </a:r>
          </a:p>
          <a:p>
            <a:pPr marL="629920" lvl="1" indent="-305435">
              <a:spcBef>
                <a:spcPts val="1200"/>
              </a:spcBef>
              <a:spcAft>
                <a:spcPts val="0"/>
              </a:spcAft>
              <a:buFont typeface="Wingdings 2" pitchFamily="2" charset="2"/>
              <a:buChar char=""/>
            </a:pPr>
            <a:endParaRPr lang="en-US" sz="2400" dirty="0">
              <a:solidFill>
                <a:schemeClr val="tx1"/>
              </a:solidFill>
              <a:ea typeface="+mn-lt"/>
              <a:cs typeface="+mn-lt"/>
            </a:endParaRPr>
          </a:p>
          <a:p>
            <a:pPr marL="629920" indent="-305435">
              <a:spcBef>
                <a:spcPts val="2200"/>
              </a:spcBef>
              <a:spcAft>
                <a:spcPts val="0"/>
              </a:spcAft>
              <a:buFont typeface="Wingdings 2" pitchFamily="2" charset="2"/>
              <a:buChar char=""/>
            </a:pPr>
            <a:r>
              <a:rPr lang="en-US" sz="2400" b="1" dirty="0">
                <a:solidFill>
                  <a:schemeClr val="tx1"/>
                </a:solidFill>
                <a:ea typeface="+mn-lt"/>
                <a:cs typeface="+mn-lt"/>
              </a:rPr>
              <a:t>John Blackwood</a:t>
            </a:r>
            <a:r>
              <a:rPr lang="en-US" sz="2400" dirty="0">
                <a:solidFill>
                  <a:schemeClr val="tx1"/>
                </a:solidFill>
                <a:ea typeface="+mn-lt"/>
                <a:cs typeface="+mn-lt"/>
              </a:rPr>
              <a:t>, </a:t>
            </a:r>
            <a:r>
              <a:rPr lang="en-US" sz="2400" dirty="0" err="1">
                <a:solidFill>
                  <a:schemeClr val="tx1"/>
                </a:solidFill>
                <a:ea typeface="+mn-lt"/>
                <a:cs typeface="+mn-lt"/>
              </a:rPr>
              <a:t>RADx</a:t>
            </a:r>
            <a:r>
              <a:rPr lang="en-US" sz="2400" dirty="0">
                <a:solidFill>
                  <a:schemeClr val="tx1"/>
                </a:solidFill>
                <a:ea typeface="+mn-lt"/>
                <a:cs typeface="+mn-lt"/>
              </a:rPr>
              <a:t> Team Lead</a:t>
            </a:r>
          </a:p>
        </p:txBody>
      </p:sp>
      <p:sp>
        <p:nvSpPr>
          <p:cNvPr id="4" name="Slide Number Placeholder 3">
            <a:extLst>
              <a:ext uri="{FF2B5EF4-FFF2-40B4-BE49-F238E27FC236}">
                <a16:creationId xmlns:a16="http://schemas.microsoft.com/office/drawing/2014/main" id="{F8FEF85F-3A71-B87B-3A65-CDCE4807F755}"/>
              </a:ext>
            </a:extLst>
          </p:cNvPr>
          <p:cNvSpPr>
            <a:spLocks noGrp="1"/>
          </p:cNvSpPr>
          <p:nvPr>
            <p:ph type="sldNum" sz="quarter" idx="12"/>
          </p:nvPr>
        </p:nvSpPr>
        <p:spPr>
          <a:xfrm>
            <a:off x="11140502" y="6495530"/>
            <a:ext cx="1052508" cy="365125"/>
          </a:xfrm>
        </p:spPr>
        <p:txBody>
          <a:bodyPr/>
          <a:lstStyle/>
          <a:p>
            <a:r>
              <a:rPr lang="en-US" sz="1400" dirty="0">
                <a:solidFill>
                  <a:schemeClr val="tx1"/>
                </a:solidFill>
              </a:rPr>
              <a:t>Slide 2</a:t>
            </a:r>
          </a:p>
        </p:txBody>
      </p:sp>
    </p:spTree>
    <p:extLst>
      <p:ext uri="{BB962C8B-B14F-4D97-AF65-F5344CB8AC3E}">
        <p14:creationId xmlns:p14="http://schemas.microsoft.com/office/powerpoint/2010/main" val="375735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ea typeface="+mj-lt"/>
                <a:cs typeface="+mj-lt"/>
              </a:rPr>
              <a:t>Instructions - Printed</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292275" y="2047596"/>
            <a:ext cx="6603136" cy="4137457"/>
          </a:xfrm>
        </p:spPr>
        <p:txBody>
          <a:bodyPr vert="horz" lIns="91440" tIns="45720" rIns="91440" bIns="45720" rtlCol="0" anchor="ctr">
            <a:noAutofit/>
          </a:bodyPr>
          <a:lstStyle/>
          <a:p>
            <a:pPr marL="305435" indent="-305435">
              <a:buFont typeface="Wingdings 2" pitchFamily="2" charset="2"/>
              <a:buChar char=""/>
            </a:pPr>
            <a:r>
              <a:rPr lang="en-US" sz="2200" b="1" dirty="0">
                <a:solidFill>
                  <a:schemeClr val="tx1"/>
                </a:solidFill>
              </a:rPr>
              <a:t>Issues</a:t>
            </a:r>
          </a:p>
          <a:p>
            <a:pPr marL="629435" lvl="1" indent="-305435">
              <a:buFont typeface="Wingdings 2" pitchFamily="2" charset="2"/>
              <a:buChar char=""/>
            </a:pPr>
            <a:r>
              <a:rPr lang="en-US" sz="1800" dirty="0">
                <a:solidFill>
                  <a:schemeClr val="tx1"/>
                </a:solidFill>
                <a:ea typeface="+mn-lt"/>
                <a:cs typeface="+mn-lt"/>
              </a:rPr>
              <a:t>Text features (size, font type, italics, and color contrast) are critical  </a:t>
            </a:r>
          </a:p>
          <a:p>
            <a:pPr marL="629435" lvl="1" indent="-305435">
              <a:buFont typeface="Wingdings 2" pitchFamily="2" charset="2"/>
              <a:buChar char=""/>
            </a:pPr>
            <a:r>
              <a:rPr lang="en-US" sz="1800" dirty="0">
                <a:solidFill>
                  <a:schemeClr val="tx1"/>
                </a:solidFill>
                <a:ea typeface="+mn-lt"/>
                <a:cs typeface="+mn-lt"/>
              </a:rPr>
              <a:t>Steps requiring multiple actions are challenging to follow. </a:t>
            </a:r>
          </a:p>
          <a:p>
            <a:pPr marL="629435" lvl="1" indent="-305435">
              <a:buFont typeface="Wingdings 2" pitchFamily="2" charset="2"/>
              <a:buChar char=""/>
            </a:pPr>
            <a:r>
              <a:rPr lang="en-US" sz="1800" dirty="0">
                <a:solidFill>
                  <a:schemeClr val="tx1"/>
                </a:solidFill>
                <a:ea typeface="+mn-lt"/>
                <a:cs typeface="+mn-lt"/>
              </a:rPr>
              <a:t>Blocks of text are sometimes shown in different layouts. </a:t>
            </a:r>
          </a:p>
          <a:p>
            <a:pPr marL="305435" indent="-305435">
              <a:buFont typeface="Wingdings 2" pitchFamily="2" charset="2"/>
              <a:buChar char=""/>
            </a:pPr>
            <a:r>
              <a:rPr lang="en-US" sz="2400" b="1" dirty="0">
                <a:solidFill>
                  <a:schemeClr val="tx1"/>
                </a:solidFill>
              </a:rPr>
              <a:t>Recommendations</a:t>
            </a:r>
          </a:p>
          <a:p>
            <a:pPr marL="629435" lvl="1" indent="-305435">
              <a:buFont typeface="Wingdings 2" pitchFamily="2" charset="2"/>
              <a:buChar char=""/>
            </a:pPr>
            <a:r>
              <a:rPr lang="en-US" sz="1800" dirty="0">
                <a:solidFill>
                  <a:schemeClr val="tx1"/>
                </a:solidFill>
                <a:ea typeface="+mn-lt"/>
                <a:cs typeface="+mn-lt"/>
              </a:rPr>
              <a:t>Use sans serif font, minimize italics,</a:t>
            </a:r>
            <a:r>
              <a:rPr lang="en-US" sz="1800" dirty="0">
                <a:solidFill>
                  <a:schemeClr val="tx1"/>
                </a:solidFill>
              </a:rPr>
              <a:t> minimum size 14 font,</a:t>
            </a:r>
            <a:r>
              <a:rPr lang="en-US" sz="1800" dirty="0">
                <a:solidFill>
                  <a:schemeClr val="tx1"/>
                </a:solidFill>
                <a:ea typeface="+mn-lt"/>
                <a:cs typeface="+mn-lt"/>
              </a:rPr>
              <a:t> use appropriate contrast ratio and line thickness</a:t>
            </a:r>
          </a:p>
          <a:p>
            <a:pPr marL="629435" lvl="1" indent="-305435">
              <a:buFont typeface="Wingdings 2" pitchFamily="2" charset="2"/>
              <a:buChar char=""/>
            </a:pPr>
            <a:r>
              <a:rPr lang="en-US" sz="1800" dirty="0">
                <a:solidFill>
                  <a:schemeClr val="tx1"/>
                </a:solidFill>
                <a:ea typeface="+mn-lt"/>
                <a:cs typeface="+mn-lt"/>
              </a:rPr>
              <a:t>Provide a single, actionable task for each step</a:t>
            </a:r>
          </a:p>
          <a:p>
            <a:pPr marL="629435" lvl="1" indent="-305435">
              <a:buFont typeface="Wingdings 2" pitchFamily="2" charset="2"/>
              <a:buChar char=""/>
            </a:pPr>
            <a:r>
              <a:rPr lang="en-US" sz="1800" dirty="0">
                <a:solidFill>
                  <a:schemeClr val="tx1"/>
                </a:solidFill>
                <a:ea typeface="+mn-lt"/>
                <a:cs typeface="+mn-lt"/>
              </a:rPr>
              <a:t>Use a consistent layout.  A column style layout works best</a:t>
            </a:r>
          </a:p>
        </p:txBody>
      </p:sp>
      <p:pic>
        <p:nvPicPr>
          <p:cNvPr id="6" name="Picture 4" descr="Picture showing the intended directionality of reading on a page. Content should be read from top to bottom within a single column before moving right to the next column.">
            <a:extLst>
              <a:ext uri="{FF2B5EF4-FFF2-40B4-BE49-F238E27FC236}">
                <a16:creationId xmlns:a16="http://schemas.microsoft.com/office/drawing/2014/main" id="{ACC7A9B6-9043-B4EE-B3DF-BF069640E5CE}"/>
              </a:ext>
            </a:extLst>
          </p:cNvPr>
          <p:cNvPicPr>
            <a:picLocks noChangeAspect="1"/>
          </p:cNvPicPr>
          <p:nvPr/>
        </p:nvPicPr>
        <p:blipFill>
          <a:blip r:embed="rId3"/>
          <a:stretch>
            <a:fillRect/>
          </a:stretch>
        </p:blipFill>
        <p:spPr>
          <a:xfrm>
            <a:off x="6964344" y="1952952"/>
            <a:ext cx="5033386" cy="3341469"/>
          </a:xfrm>
          <a:prstGeom prst="rect">
            <a:avLst/>
          </a:prstGeom>
        </p:spPr>
      </p:pic>
      <p:pic>
        <p:nvPicPr>
          <p:cNvPr id="8" name="Picture 4" descr="Box with the word &quot;text&quot; inside, demonstrating black text on a white background.">
            <a:extLst>
              <a:ext uri="{FF2B5EF4-FFF2-40B4-BE49-F238E27FC236}">
                <a16:creationId xmlns:a16="http://schemas.microsoft.com/office/drawing/2014/main" id="{A1F1DE54-058D-2747-F929-6DAD58B19729}"/>
              </a:ext>
            </a:extLst>
          </p:cNvPr>
          <p:cNvPicPr>
            <a:picLocks noChangeAspect="1"/>
          </p:cNvPicPr>
          <p:nvPr/>
        </p:nvPicPr>
        <p:blipFill rotWithShape="1">
          <a:blip r:embed="rId4"/>
          <a:srcRect l="4043" r="3234" b="79735"/>
          <a:stretch/>
        </p:blipFill>
        <p:spPr>
          <a:xfrm>
            <a:off x="6728885" y="5715837"/>
            <a:ext cx="1442899" cy="833855"/>
          </a:xfrm>
          <a:prstGeom prst="rect">
            <a:avLst/>
          </a:prstGeom>
        </p:spPr>
      </p:pic>
      <p:pic>
        <p:nvPicPr>
          <p:cNvPr id="7" name="Picture 4" descr="Box with the word &quot;text&quot; inside, demonstrating black text on a yellow background.">
            <a:extLst>
              <a:ext uri="{FF2B5EF4-FFF2-40B4-BE49-F238E27FC236}">
                <a16:creationId xmlns:a16="http://schemas.microsoft.com/office/drawing/2014/main" id="{3A765344-4CAA-CD4D-F05F-616A6DFB2BAC}"/>
              </a:ext>
            </a:extLst>
          </p:cNvPr>
          <p:cNvPicPr>
            <a:picLocks noChangeAspect="1"/>
          </p:cNvPicPr>
          <p:nvPr/>
        </p:nvPicPr>
        <p:blipFill rotWithShape="1">
          <a:blip r:embed="rId4"/>
          <a:srcRect l="2632" t="19801" r="6391" b="59259"/>
          <a:stretch/>
        </p:blipFill>
        <p:spPr>
          <a:xfrm>
            <a:off x="8065316" y="5715837"/>
            <a:ext cx="1415742" cy="861652"/>
          </a:xfrm>
          <a:prstGeom prst="rect">
            <a:avLst/>
          </a:prstGeom>
        </p:spPr>
      </p:pic>
      <p:pic>
        <p:nvPicPr>
          <p:cNvPr id="11" name="Picture 4" descr="Box with the word &quot;text&quot; inside, demonstrating red text on a white background.">
            <a:extLst>
              <a:ext uri="{FF2B5EF4-FFF2-40B4-BE49-F238E27FC236}">
                <a16:creationId xmlns:a16="http://schemas.microsoft.com/office/drawing/2014/main" id="{A389ACFE-C02D-5C0F-3C1E-FE26B0B7817A}"/>
              </a:ext>
            </a:extLst>
          </p:cNvPr>
          <p:cNvPicPr>
            <a:picLocks noChangeAspect="1"/>
          </p:cNvPicPr>
          <p:nvPr/>
        </p:nvPicPr>
        <p:blipFill rotWithShape="1">
          <a:blip r:embed="rId4"/>
          <a:srcRect l="376" t="59972" r="9398" b="20655"/>
          <a:stretch/>
        </p:blipFill>
        <p:spPr>
          <a:xfrm>
            <a:off x="9418187" y="5749592"/>
            <a:ext cx="1404042" cy="797173"/>
          </a:xfrm>
          <a:prstGeom prst="rect">
            <a:avLst/>
          </a:prstGeom>
        </p:spPr>
      </p:pic>
      <p:pic>
        <p:nvPicPr>
          <p:cNvPr id="10" name="Picture 4" descr="Box with the word &quot;text&quot; inside, demonstrating green text on a white background.">
            <a:extLst>
              <a:ext uri="{FF2B5EF4-FFF2-40B4-BE49-F238E27FC236}">
                <a16:creationId xmlns:a16="http://schemas.microsoft.com/office/drawing/2014/main" id="{25961908-E1D1-A744-3F07-9721985273EA}"/>
              </a:ext>
            </a:extLst>
          </p:cNvPr>
          <p:cNvPicPr>
            <a:picLocks noChangeAspect="1"/>
          </p:cNvPicPr>
          <p:nvPr/>
        </p:nvPicPr>
        <p:blipFill rotWithShape="1">
          <a:blip r:embed="rId4"/>
          <a:srcRect l="2254" t="78830" r="9859" b="957"/>
          <a:stretch/>
        </p:blipFill>
        <p:spPr>
          <a:xfrm>
            <a:off x="10785609" y="5714488"/>
            <a:ext cx="1367666" cy="831681"/>
          </a:xfrm>
          <a:prstGeom prst="rect">
            <a:avLst/>
          </a:prstGeom>
        </p:spPr>
      </p:pic>
      <p:sp>
        <p:nvSpPr>
          <p:cNvPr id="4" name="Slide Number Placeholder 3">
            <a:extLst>
              <a:ext uri="{FF2B5EF4-FFF2-40B4-BE49-F238E27FC236}">
                <a16:creationId xmlns:a16="http://schemas.microsoft.com/office/drawing/2014/main" id="{DCD2AD49-655B-CE0C-5E20-64C35ED059C8}"/>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20</a:t>
            </a:r>
          </a:p>
        </p:txBody>
      </p:sp>
    </p:spTree>
    <p:extLst>
      <p:ext uri="{BB962C8B-B14F-4D97-AF65-F5344CB8AC3E}">
        <p14:creationId xmlns:p14="http://schemas.microsoft.com/office/powerpoint/2010/main" val="113144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ea typeface="+mj-lt"/>
                <a:cs typeface="+mj-lt"/>
              </a:rPr>
              <a:t>Instructions – Digital</a:t>
            </a:r>
            <a:endParaRPr lang="en-US" dirty="0"/>
          </a:p>
        </p:txBody>
      </p:sp>
      <p:sp>
        <p:nvSpPr>
          <p:cNvPr id="7" name="Content Placeholder 2">
            <a:extLst>
              <a:ext uri="{FF2B5EF4-FFF2-40B4-BE49-F238E27FC236}">
                <a16:creationId xmlns:a16="http://schemas.microsoft.com/office/drawing/2014/main" id="{CC90A258-9682-4F65-D24A-FFB7B08146DE}"/>
              </a:ext>
            </a:extLst>
          </p:cNvPr>
          <p:cNvSpPr txBox="1">
            <a:spLocks/>
          </p:cNvSpPr>
          <p:nvPr/>
        </p:nvSpPr>
        <p:spPr>
          <a:xfrm>
            <a:off x="342668" y="1818319"/>
            <a:ext cx="11607605" cy="4986684"/>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b="1" dirty="0">
                <a:solidFill>
                  <a:schemeClr val="tx1"/>
                </a:solidFill>
                <a:ea typeface="+mn-lt"/>
                <a:cs typeface="+mn-lt"/>
              </a:rPr>
              <a:t>Digital instructions screen reader compatibility</a:t>
            </a:r>
          </a:p>
          <a:p>
            <a:pPr lvl="1"/>
            <a:r>
              <a:rPr lang="en-US" sz="1800" dirty="0">
                <a:solidFill>
                  <a:schemeClr val="tx1"/>
                </a:solidFill>
                <a:ea typeface="+mn-lt"/>
                <a:cs typeface="+mn-lt"/>
              </a:rPr>
              <a:t>Screen Reader – software program or application enabling no-vision or low-vision users to convert text displayed on a computer screen, tablet or phone into synthesized speech or refreshable braille display.</a:t>
            </a:r>
          </a:p>
          <a:p>
            <a:pPr lvl="2"/>
            <a:r>
              <a:rPr lang="en-US" sz="1800" dirty="0">
                <a:solidFill>
                  <a:schemeClr val="tx1"/>
                </a:solidFill>
                <a:ea typeface="+mn-lt"/>
                <a:cs typeface="+mn-lt"/>
              </a:rPr>
              <a:t>Windows – JAWS &amp; NVDA</a:t>
            </a:r>
          </a:p>
          <a:p>
            <a:pPr lvl="2"/>
            <a:r>
              <a:rPr lang="en-US" sz="1800" dirty="0">
                <a:solidFill>
                  <a:schemeClr val="tx1"/>
                </a:solidFill>
                <a:ea typeface="+mn-lt"/>
                <a:cs typeface="+mn-lt"/>
              </a:rPr>
              <a:t>MacOS, iOS, </a:t>
            </a:r>
            <a:r>
              <a:rPr lang="en-US" sz="1800" dirty="0" err="1">
                <a:solidFill>
                  <a:schemeClr val="tx1"/>
                </a:solidFill>
                <a:ea typeface="+mn-lt"/>
                <a:cs typeface="+mn-lt"/>
              </a:rPr>
              <a:t>tvOS</a:t>
            </a:r>
            <a:r>
              <a:rPr lang="en-US" sz="1800" dirty="0">
                <a:solidFill>
                  <a:schemeClr val="tx1"/>
                </a:solidFill>
                <a:ea typeface="+mn-lt"/>
                <a:cs typeface="+mn-lt"/>
              </a:rPr>
              <a:t> – </a:t>
            </a:r>
            <a:r>
              <a:rPr lang="en-US" sz="1800" dirty="0" err="1">
                <a:solidFill>
                  <a:schemeClr val="tx1"/>
                </a:solidFill>
                <a:ea typeface="+mn-lt"/>
                <a:cs typeface="+mn-lt"/>
              </a:rPr>
              <a:t>VoiceOver</a:t>
            </a:r>
            <a:endParaRPr lang="en-US" sz="1800" dirty="0">
              <a:solidFill>
                <a:schemeClr val="tx1"/>
              </a:solidFill>
              <a:ea typeface="+mn-lt"/>
              <a:cs typeface="+mn-lt"/>
            </a:endParaRPr>
          </a:p>
          <a:p>
            <a:pPr lvl="2"/>
            <a:r>
              <a:rPr lang="en-US" sz="1800" dirty="0">
                <a:solidFill>
                  <a:schemeClr val="tx1"/>
                </a:solidFill>
                <a:ea typeface="+mn-lt"/>
                <a:cs typeface="+mn-lt"/>
              </a:rPr>
              <a:t>Android phones, tablets, and kiosks – </a:t>
            </a:r>
            <a:r>
              <a:rPr lang="en-US" sz="1800" dirty="0" err="1">
                <a:solidFill>
                  <a:schemeClr val="tx1"/>
                </a:solidFill>
                <a:ea typeface="+mn-lt"/>
                <a:cs typeface="+mn-lt"/>
              </a:rPr>
              <a:t>TalkBack</a:t>
            </a:r>
            <a:endParaRPr lang="en-US" sz="1800" dirty="0">
              <a:solidFill>
                <a:schemeClr val="tx1"/>
              </a:solidFill>
              <a:ea typeface="+mn-lt"/>
              <a:cs typeface="+mn-lt"/>
            </a:endParaRPr>
          </a:p>
          <a:p>
            <a:r>
              <a:rPr lang="en-US" sz="2400" b="1" dirty="0">
                <a:solidFill>
                  <a:schemeClr val="tx1"/>
                </a:solidFill>
                <a:ea typeface="+mn-lt"/>
                <a:cs typeface="+mn-lt"/>
              </a:rPr>
              <a:t>All images must have meaningful, descriptive alternative ('alt') text</a:t>
            </a:r>
          </a:p>
          <a:p>
            <a:pPr lvl="1"/>
            <a:r>
              <a:rPr lang="en-US" sz="1800" dirty="0">
                <a:solidFill>
                  <a:schemeClr val="tx1"/>
                </a:solidFill>
                <a:ea typeface="+mn-lt"/>
                <a:cs typeface="+mn-lt"/>
              </a:rPr>
              <a:t>E.g., describing test components such that they can be discerned from one another non-visually</a:t>
            </a:r>
            <a:endParaRPr lang="en-US" sz="2000" dirty="0">
              <a:solidFill>
                <a:schemeClr val="tx1"/>
              </a:solidFill>
              <a:ea typeface="+mn-lt"/>
              <a:cs typeface="+mn-lt"/>
            </a:endParaRPr>
          </a:p>
          <a:p>
            <a:r>
              <a:rPr lang="en-US" sz="2400" b="1" dirty="0">
                <a:solidFill>
                  <a:schemeClr val="tx1"/>
                </a:solidFill>
                <a:ea typeface="+mn-lt"/>
                <a:cs typeface="+mn-lt"/>
              </a:rPr>
              <a:t>Web Content Accessibility Guidelines (WCAG) 2.1 AA and PDF/UA standards </a:t>
            </a:r>
            <a:endParaRPr lang="en-US" sz="2400" b="1" dirty="0">
              <a:solidFill>
                <a:schemeClr val="tx1"/>
              </a:solidFill>
            </a:endParaRPr>
          </a:p>
          <a:p>
            <a:pPr lvl="1"/>
            <a:r>
              <a:rPr lang="en-US" sz="1800" dirty="0">
                <a:solidFill>
                  <a:schemeClr val="tx1"/>
                </a:solidFill>
                <a:ea typeface="+mn-lt"/>
                <a:cs typeface="+mn-lt"/>
              </a:rPr>
              <a:t>Section 508 and WCAG 2.1 AA compliance is the legal requirement</a:t>
            </a:r>
          </a:p>
        </p:txBody>
      </p:sp>
      <p:sp>
        <p:nvSpPr>
          <p:cNvPr id="3" name="Slide Number Placeholder 3">
            <a:extLst>
              <a:ext uri="{FF2B5EF4-FFF2-40B4-BE49-F238E27FC236}">
                <a16:creationId xmlns:a16="http://schemas.microsoft.com/office/drawing/2014/main" id="{D74F3BA5-92FF-0F6C-206A-10A344E77277}"/>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21</a:t>
            </a:r>
          </a:p>
        </p:txBody>
      </p:sp>
    </p:spTree>
    <p:extLst>
      <p:ext uri="{BB962C8B-B14F-4D97-AF65-F5344CB8AC3E}">
        <p14:creationId xmlns:p14="http://schemas.microsoft.com/office/powerpoint/2010/main" val="152711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ea typeface="+mj-lt"/>
                <a:cs typeface="+mj-lt"/>
              </a:rPr>
              <a:t>Digital Design</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636080" y="1461467"/>
            <a:ext cx="11483034" cy="5462601"/>
          </a:xfrm>
        </p:spPr>
        <p:txBody>
          <a:bodyPr vert="horz" lIns="91440" tIns="45720" rIns="91440" bIns="45720" rtlCol="0" anchor="ctr">
            <a:noAutofit/>
          </a:bodyPr>
          <a:lstStyle/>
          <a:p>
            <a:pPr marL="0" indent="0">
              <a:spcBef>
                <a:spcPts val="0"/>
              </a:spcBef>
              <a:spcAft>
                <a:spcPts val="1000"/>
              </a:spcAft>
              <a:buNone/>
            </a:pPr>
            <a:r>
              <a:rPr lang="en-US" sz="2200" b="1" dirty="0">
                <a:solidFill>
                  <a:schemeClr val="tx1"/>
                </a:solidFill>
                <a:ea typeface="+mn-lt"/>
                <a:cs typeface="+mn-lt"/>
              </a:rPr>
              <a:t>Smart Technology</a:t>
            </a:r>
            <a:endParaRPr lang="en-US" sz="2200" dirty="0">
              <a:solidFill>
                <a:schemeClr val="tx1"/>
              </a:solidFill>
              <a:ea typeface="+mn-lt"/>
              <a:cs typeface="+mn-lt"/>
            </a:endParaRPr>
          </a:p>
          <a:p>
            <a:pPr marL="305435" indent="-305435">
              <a:spcBef>
                <a:spcPts val="0"/>
              </a:spcBef>
              <a:spcAft>
                <a:spcPts val="0"/>
              </a:spcAft>
              <a:buFont typeface="Wingdings 2" pitchFamily="2" charset="2"/>
              <a:buChar char=""/>
            </a:pPr>
            <a:r>
              <a:rPr lang="en-US" b="1" dirty="0">
                <a:solidFill>
                  <a:schemeClr val="tx1"/>
                </a:solidFill>
                <a:ea typeface="+mn-lt"/>
                <a:cs typeface="+mn-lt"/>
              </a:rPr>
              <a:t>User interfaces (UI) significantly impact usability - small improvements have major impacts</a:t>
            </a:r>
            <a:endParaRPr lang="en-US" sz="1600" b="1" dirty="0">
              <a:solidFill>
                <a:schemeClr val="tx1"/>
              </a:solidFill>
            </a:endParaRPr>
          </a:p>
          <a:p>
            <a:pPr marL="629435" lvl="1" indent="-305435">
              <a:spcBef>
                <a:spcPts val="0"/>
              </a:spcBef>
              <a:spcAft>
                <a:spcPts val="0"/>
              </a:spcAft>
              <a:buFont typeface="Wingdings 2" pitchFamily="2" charset="2"/>
              <a:buChar char=""/>
            </a:pPr>
            <a:r>
              <a:rPr lang="en-US" sz="1800" dirty="0">
                <a:solidFill>
                  <a:schemeClr val="tx1"/>
                </a:solidFill>
                <a:ea typeface="+mn-lt"/>
                <a:cs typeface="+mn-lt"/>
              </a:rPr>
              <a:t>Provide options to review content in both landscape and portrait orientations.</a:t>
            </a:r>
          </a:p>
          <a:p>
            <a:pPr marL="629435" lvl="1" indent="-305435">
              <a:spcBef>
                <a:spcPts val="0"/>
              </a:spcBef>
              <a:spcAft>
                <a:spcPts val="0"/>
              </a:spcAft>
              <a:buFont typeface="Wingdings 2" pitchFamily="2" charset="2"/>
              <a:buChar char=""/>
            </a:pPr>
            <a:r>
              <a:rPr lang="en-US" sz="1800" dirty="0">
                <a:solidFill>
                  <a:schemeClr val="tx1"/>
                </a:solidFill>
                <a:ea typeface="+mn-lt"/>
                <a:cs typeface="+mn-lt"/>
              </a:rPr>
              <a:t>Errors, warnings, and success messages do not automatically disappear until user acknowledges message</a:t>
            </a:r>
          </a:p>
          <a:p>
            <a:pPr marL="324485" lvl="1" indent="0">
              <a:spcBef>
                <a:spcPts val="0"/>
              </a:spcBef>
              <a:spcAft>
                <a:spcPts val="0"/>
              </a:spcAft>
              <a:buNone/>
            </a:pPr>
            <a:endParaRPr lang="en-US" sz="1800" dirty="0">
              <a:solidFill>
                <a:schemeClr val="tx1"/>
              </a:solidFill>
              <a:ea typeface="+mn-lt"/>
              <a:cs typeface="+mn-lt"/>
            </a:endParaRPr>
          </a:p>
          <a:p>
            <a:pPr marL="305435" indent="-305435">
              <a:spcBef>
                <a:spcPts val="0"/>
              </a:spcBef>
              <a:spcAft>
                <a:spcPts val="0"/>
              </a:spcAft>
              <a:buFont typeface="Wingdings 2" pitchFamily="2" charset="2"/>
              <a:buChar char=""/>
            </a:pPr>
            <a:r>
              <a:rPr lang="en-US" b="1" dirty="0">
                <a:solidFill>
                  <a:schemeClr val="tx1"/>
                </a:solidFill>
                <a:ea typeface="+mn-lt"/>
                <a:cs typeface="+mn-lt"/>
              </a:rPr>
              <a:t>Operating system (OS) compatibility</a:t>
            </a:r>
          </a:p>
          <a:p>
            <a:pPr marL="629920" lvl="1" indent="-305435">
              <a:spcBef>
                <a:spcPts val="0"/>
              </a:spcBef>
              <a:spcAft>
                <a:spcPts val="0"/>
              </a:spcAft>
              <a:buFont typeface="Wingdings 2" pitchFamily="2" charset="2"/>
              <a:buChar char=""/>
            </a:pPr>
            <a:r>
              <a:rPr lang="en-US" sz="1800" dirty="0">
                <a:solidFill>
                  <a:schemeClr val="tx1"/>
                </a:solidFill>
                <a:ea typeface="+mn-lt"/>
                <a:cs typeface="+mn-lt"/>
              </a:rPr>
              <a:t>Content must be recognized &amp; understood by computer, smartphone, and tablet OS &amp; accessibility tools.</a:t>
            </a:r>
          </a:p>
          <a:p>
            <a:pPr marL="629920" lvl="1" indent="-305435">
              <a:spcBef>
                <a:spcPts val="0"/>
              </a:spcBef>
              <a:spcAft>
                <a:spcPts val="0"/>
              </a:spcAft>
              <a:buFont typeface="Wingdings 2" pitchFamily="2" charset="2"/>
              <a:buChar char=""/>
            </a:pPr>
            <a:r>
              <a:rPr lang="en-US" sz="1800" dirty="0">
                <a:solidFill>
                  <a:schemeClr val="tx1"/>
                </a:solidFill>
                <a:ea typeface="+mn-lt"/>
                <a:cs typeface="+mn-lt"/>
              </a:rPr>
              <a:t>Ensure application recognizes and supports built-in device OS accessibility settings </a:t>
            </a:r>
          </a:p>
          <a:p>
            <a:pPr marL="324485" lvl="1" indent="0">
              <a:spcBef>
                <a:spcPts val="0"/>
              </a:spcBef>
              <a:spcAft>
                <a:spcPts val="0"/>
              </a:spcAft>
              <a:buNone/>
            </a:pPr>
            <a:endParaRPr lang="en-US" sz="2000" dirty="0">
              <a:solidFill>
                <a:schemeClr val="tx1"/>
              </a:solidFill>
              <a:ea typeface="+mn-lt"/>
              <a:cs typeface="+mn-lt"/>
            </a:endParaRPr>
          </a:p>
          <a:p>
            <a:pPr marL="0" indent="0">
              <a:spcBef>
                <a:spcPts val="0"/>
              </a:spcBef>
              <a:spcAft>
                <a:spcPts val="1000"/>
              </a:spcAft>
              <a:buNone/>
            </a:pPr>
            <a:r>
              <a:rPr lang="en-US" sz="2200" b="1" dirty="0">
                <a:solidFill>
                  <a:schemeClr val="tx1"/>
                </a:solidFill>
                <a:ea typeface="+mn-lt"/>
                <a:cs typeface="+mn-lt"/>
              </a:rPr>
              <a:t>Other Modalities</a:t>
            </a:r>
          </a:p>
          <a:p>
            <a:pPr>
              <a:spcBef>
                <a:spcPts val="0"/>
              </a:spcBef>
            </a:pPr>
            <a:r>
              <a:rPr lang="en-US" b="1" dirty="0">
                <a:solidFill>
                  <a:schemeClr val="tx1"/>
                </a:solidFill>
                <a:ea typeface="+mn-lt"/>
                <a:cs typeface="+mn-lt"/>
              </a:rPr>
              <a:t>Audio instructions - human voiceover is preferred or clear text-to-speech (TTS) engines</a:t>
            </a:r>
          </a:p>
          <a:p>
            <a:pPr>
              <a:spcBef>
                <a:spcPts val="0"/>
              </a:spcBef>
            </a:pPr>
            <a:r>
              <a:rPr lang="en-US" b="1" dirty="0">
                <a:solidFill>
                  <a:schemeClr val="tx1"/>
                </a:solidFill>
                <a:ea typeface="+mn-lt"/>
                <a:cs typeface="+mn-lt"/>
              </a:rPr>
              <a:t>Audible phone instructions - IVR systems  connect users to instructions through a phone call</a:t>
            </a:r>
          </a:p>
          <a:p>
            <a:pPr>
              <a:spcBef>
                <a:spcPts val="0"/>
              </a:spcBef>
            </a:pPr>
            <a:r>
              <a:rPr lang="en-US" b="1" dirty="0">
                <a:solidFill>
                  <a:schemeClr val="tx1"/>
                </a:solidFill>
                <a:ea typeface="+mn-lt"/>
                <a:cs typeface="+mn-lt"/>
              </a:rPr>
              <a:t>Video instructions with multilingual closed captions</a:t>
            </a:r>
            <a:endParaRPr lang="en-US" b="1" dirty="0">
              <a:solidFill>
                <a:schemeClr val="tx1"/>
              </a:solidFill>
            </a:endParaRPr>
          </a:p>
        </p:txBody>
      </p:sp>
      <p:sp>
        <p:nvSpPr>
          <p:cNvPr id="4" name="Slide Number Placeholder 3">
            <a:extLst>
              <a:ext uri="{FF2B5EF4-FFF2-40B4-BE49-F238E27FC236}">
                <a16:creationId xmlns:a16="http://schemas.microsoft.com/office/drawing/2014/main" id="{BBA7CE55-870D-749C-D053-B5BB69FBBAFA}"/>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22</a:t>
            </a:r>
          </a:p>
        </p:txBody>
      </p:sp>
    </p:spTree>
    <p:extLst>
      <p:ext uri="{BB962C8B-B14F-4D97-AF65-F5344CB8AC3E}">
        <p14:creationId xmlns:p14="http://schemas.microsoft.com/office/powerpoint/2010/main" val="47223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3018-89E0-601B-5830-976491284AB3}"/>
              </a:ext>
            </a:extLst>
          </p:cNvPr>
          <p:cNvSpPr>
            <a:spLocks noGrp="1"/>
          </p:cNvSpPr>
          <p:nvPr>
            <p:ph type="ctrTitle"/>
          </p:nvPr>
        </p:nvSpPr>
        <p:spPr/>
        <p:txBody>
          <a:bodyPr/>
          <a:lstStyle/>
          <a:p>
            <a:r>
              <a:rPr lang="en-US" cap="none" dirty="0"/>
              <a:t>Company Perspective</a:t>
            </a:r>
            <a:endParaRPr lang="en-US" dirty="0"/>
          </a:p>
        </p:txBody>
      </p:sp>
      <p:sp>
        <p:nvSpPr>
          <p:cNvPr id="2" name="Slide Number Placeholder 3">
            <a:extLst>
              <a:ext uri="{FF2B5EF4-FFF2-40B4-BE49-F238E27FC236}">
                <a16:creationId xmlns:a16="http://schemas.microsoft.com/office/drawing/2014/main" id="{D363F4DD-AF87-86B6-6959-8FB11956D411}"/>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23</a:t>
            </a:r>
          </a:p>
        </p:txBody>
      </p:sp>
    </p:spTree>
    <p:extLst>
      <p:ext uri="{BB962C8B-B14F-4D97-AF65-F5344CB8AC3E}">
        <p14:creationId xmlns:p14="http://schemas.microsoft.com/office/powerpoint/2010/main" val="371538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ea typeface="+mj-lt"/>
                <a:cs typeface="+mj-lt"/>
              </a:rPr>
              <a:t>Different Reactions from Different Types of Organizations</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11425" y="1712440"/>
            <a:ext cx="11546047" cy="5001662"/>
          </a:xfrm>
        </p:spPr>
        <p:txBody>
          <a:bodyPr vert="horz" lIns="91440" tIns="45720" rIns="91440" bIns="45720" rtlCol="0" anchor="ctr">
            <a:noAutofit/>
          </a:bodyPr>
          <a:lstStyle/>
          <a:p>
            <a:pPr marL="629920" lvl="1" indent="-305435">
              <a:buFont typeface="'Wingdings 2',Sans-Serif" pitchFamily="2" charset="2"/>
              <a:buChar char=""/>
            </a:pPr>
            <a:endParaRPr lang="en-US" sz="2000" dirty="0">
              <a:solidFill>
                <a:schemeClr val="tx1"/>
              </a:solidFill>
              <a:ea typeface="+mn-lt"/>
              <a:cs typeface="+mn-lt"/>
            </a:endParaRPr>
          </a:p>
          <a:p>
            <a:pPr marL="0" indent="0">
              <a:lnSpc>
                <a:spcPct val="90000"/>
              </a:lnSpc>
              <a:spcBef>
                <a:spcPts val="1000"/>
              </a:spcBef>
              <a:spcAft>
                <a:spcPts val="0"/>
              </a:spcAft>
              <a:buNone/>
            </a:pPr>
            <a:r>
              <a:rPr lang="en-US" sz="2200" b="1" dirty="0">
                <a:solidFill>
                  <a:schemeClr val="tx1"/>
                </a:solidFill>
                <a:ea typeface="+mn-lt"/>
                <a:cs typeface="+mn-lt"/>
              </a:rPr>
              <a:t>Company willingness to engage with the </a:t>
            </a:r>
            <a:r>
              <a:rPr lang="en-US" sz="2200" b="1" dirty="0" err="1">
                <a:solidFill>
                  <a:schemeClr val="tx1"/>
                </a:solidFill>
                <a:ea typeface="+mn-lt"/>
                <a:cs typeface="+mn-lt"/>
              </a:rPr>
              <a:t>RADx</a:t>
            </a:r>
            <a:r>
              <a:rPr lang="en-US" sz="2200" b="1" dirty="0">
                <a:solidFill>
                  <a:schemeClr val="tx1"/>
                </a:solidFill>
                <a:ea typeface="+mn-lt"/>
                <a:cs typeface="+mn-lt"/>
              </a:rPr>
              <a:t>  Accessibility Program –  Responses differ depending on type of organization</a:t>
            </a:r>
          </a:p>
          <a:p>
            <a:pPr marL="629920" lvl="1" indent="-305435">
              <a:lnSpc>
                <a:spcPct val="90000"/>
              </a:lnSpc>
              <a:spcBef>
                <a:spcPts val="1000"/>
              </a:spcBef>
              <a:spcAft>
                <a:spcPts val="0"/>
              </a:spcAft>
              <a:buFont typeface="Wingdings 2" pitchFamily="2" charset="2"/>
              <a:buChar char=""/>
            </a:pPr>
            <a:endParaRPr lang="en-US" sz="1800" dirty="0">
              <a:solidFill>
                <a:schemeClr val="tx1"/>
              </a:solidFill>
              <a:ea typeface="+mn-lt"/>
              <a:cs typeface="+mn-lt"/>
            </a:endParaRPr>
          </a:p>
          <a:p>
            <a:pPr marL="629920" lvl="1" indent="-305435">
              <a:lnSpc>
                <a:spcPct val="90000"/>
              </a:lnSpc>
              <a:spcBef>
                <a:spcPts val="1000"/>
              </a:spcBef>
              <a:spcAft>
                <a:spcPts val="0"/>
              </a:spcAft>
              <a:buFont typeface="Wingdings 2" pitchFamily="2" charset="2"/>
              <a:buChar char=""/>
            </a:pPr>
            <a:r>
              <a:rPr lang="en-US" sz="2200" dirty="0">
                <a:solidFill>
                  <a:schemeClr val="tx1"/>
                </a:solidFill>
                <a:ea typeface="+mn-lt"/>
                <a:cs typeface="+mn-lt"/>
              </a:rPr>
              <a:t>Multinational Publicly Traded Diagnostics Company </a:t>
            </a:r>
          </a:p>
          <a:p>
            <a:pPr marL="838835" lvl="1" indent="-514350">
              <a:lnSpc>
                <a:spcPct val="90000"/>
              </a:lnSpc>
              <a:spcBef>
                <a:spcPts val="1000"/>
              </a:spcBef>
              <a:spcAft>
                <a:spcPts val="0"/>
              </a:spcAft>
              <a:buAutoNum type="arabicPeriod"/>
            </a:pPr>
            <a:endParaRPr lang="en-US" sz="2200" dirty="0">
              <a:solidFill>
                <a:schemeClr val="tx1"/>
              </a:solidFill>
              <a:ea typeface="+mn-lt"/>
              <a:cs typeface="+mn-lt"/>
            </a:endParaRPr>
          </a:p>
          <a:p>
            <a:pPr marL="629920" lvl="1" indent="-305435">
              <a:lnSpc>
                <a:spcPct val="90000"/>
              </a:lnSpc>
              <a:spcBef>
                <a:spcPts val="1000"/>
              </a:spcBef>
              <a:spcAft>
                <a:spcPts val="0"/>
              </a:spcAft>
              <a:buFont typeface="Wingdings 2" pitchFamily="2" charset="2"/>
              <a:buChar char=""/>
            </a:pPr>
            <a:r>
              <a:rPr lang="en-US" sz="2200" dirty="0">
                <a:solidFill>
                  <a:schemeClr val="tx1"/>
                </a:solidFill>
                <a:ea typeface="+mn-lt"/>
                <a:cs typeface="+mn-lt"/>
              </a:rPr>
              <a:t>Privately Held Small Company with Limited Portfolio</a:t>
            </a:r>
          </a:p>
          <a:p>
            <a:pPr marL="629920" lvl="1" indent="-305435">
              <a:lnSpc>
                <a:spcPct val="90000"/>
              </a:lnSpc>
              <a:spcBef>
                <a:spcPts val="1000"/>
              </a:spcBef>
              <a:spcAft>
                <a:spcPts val="0"/>
              </a:spcAft>
              <a:buFont typeface="Wingdings 2" pitchFamily="2" charset="2"/>
              <a:buChar char=""/>
            </a:pPr>
            <a:endParaRPr lang="en-US" sz="2200" dirty="0">
              <a:solidFill>
                <a:schemeClr val="tx1"/>
              </a:solidFill>
              <a:ea typeface="+mn-lt"/>
              <a:cs typeface="+mn-lt"/>
            </a:endParaRPr>
          </a:p>
          <a:p>
            <a:pPr marL="629920" lvl="1" indent="-305435">
              <a:lnSpc>
                <a:spcPct val="90000"/>
              </a:lnSpc>
              <a:spcBef>
                <a:spcPts val="1000"/>
              </a:spcBef>
              <a:spcAft>
                <a:spcPts val="0"/>
              </a:spcAft>
              <a:buFont typeface="Wingdings 2" pitchFamily="2" charset="2"/>
              <a:buChar char=""/>
            </a:pPr>
            <a:r>
              <a:rPr lang="en-US" sz="2200" dirty="0">
                <a:solidFill>
                  <a:schemeClr val="tx1"/>
                </a:solidFill>
                <a:ea typeface="+mn-lt"/>
                <a:cs typeface="+mn-lt"/>
              </a:rPr>
              <a:t>Start Up Entity with  Technology that Could A True Advance in Accessible Testing</a:t>
            </a:r>
            <a:endParaRPr lang="en-US" sz="2200">
              <a:solidFill>
                <a:schemeClr val="tx1"/>
              </a:solidFill>
            </a:endParaRPr>
          </a:p>
          <a:p>
            <a:pPr marL="305435" indent="-305435">
              <a:buFont typeface="Wingdings 2" pitchFamily="2" charset="2"/>
              <a:buChar char=""/>
            </a:pPr>
            <a:endParaRPr lang="en-US" sz="2000" dirty="0">
              <a:solidFill>
                <a:schemeClr val="tx1"/>
              </a:solidFill>
              <a:ea typeface="+mn-lt"/>
              <a:cs typeface="+mn-lt"/>
            </a:endParaRPr>
          </a:p>
          <a:p>
            <a:pPr marL="305435" indent="-305435">
              <a:buFont typeface="Wingdings 2" pitchFamily="2" charset="2"/>
              <a:buChar char=""/>
            </a:pPr>
            <a:endParaRPr lang="en-US" sz="2000" b="1" dirty="0">
              <a:solidFill>
                <a:schemeClr val="tx1"/>
              </a:solidFill>
            </a:endParaRPr>
          </a:p>
        </p:txBody>
      </p:sp>
      <p:sp>
        <p:nvSpPr>
          <p:cNvPr id="4" name="Slide Number Placeholder 3">
            <a:extLst>
              <a:ext uri="{FF2B5EF4-FFF2-40B4-BE49-F238E27FC236}">
                <a16:creationId xmlns:a16="http://schemas.microsoft.com/office/drawing/2014/main" id="{7242FC29-C93C-B180-AF07-CA61D450B84E}"/>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24</a:t>
            </a:r>
          </a:p>
        </p:txBody>
      </p:sp>
    </p:spTree>
    <p:extLst>
      <p:ext uri="{BB962C8B-B14F-4D97-AF65-F5344CB8AC3E}">
        <p14:creationId xmlns:p14="http://schemas.microsoft.com/office/powerpoint/2010/main" val="384093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ea typeface="+mj-lt"/>
                <a:cs typeface="+mj-lt"/>
              </a:rPr>
              <a:t>Multinational Publicly Traded Diagnostics Company</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59598" y="1842838"/>
            <a:ext cx="6445700" cy="4541378"/>
          </a:xfrm>
        </p:spPr>
        <p:txBody>
          <a:bodyPr vert="horz" lIns="91440" tIns="45720" rIns="91440" bIns="45720" rtlCol="0" anchor="ctr">
            <a:noAutofit/>
          </a:bodyPr>
          <a:lstStyle/>
          <a:p>
            <a:pPr marL="324485" lvl="1" indent="0">
              <a:buNone/>
            </a:pPr>
            <a:endParaRPr lang="en-US" sz="2400" dirty="0">
              <a:solidFill>
                <a:schemeClr val="tx1"/>
              </a:solidFill>
              <a:ea typeface="+mn-lt"/>
              <a:cs typeface="+mn-lt"/>
            </a:endParaRP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#1</a:t>
            </a:r>
            <a:r>
              <a:rPr lang="en-US" sz="2400" dirty="0">
                <a:solidFill>
                  <a:schemeClr val="tx1"/>
                </a:solidFill>
                <a:ea typeface="+mn-lt"/>
                <a:cs typeface="+mn-lt"/>
              </a:rPr>
              <a:t> - “We are interested to learn more”</a:t>
            </a: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#2</a:t>
            </a:r>
            <a:r>
              <a:rPr lang="en-US" sz="2400" dirty="0">
                <a:solidFill>
                  <a:schemeClr val="tx1"/>
                </a:solidFill>
                <a:ea typeface="+mn-lt"/>
                <a:cs typeface="+mn-lt"/>
              </a:rPr>
              <a:t> - “We want to be responsive but give us some time to review with management”</a:t>
            </a: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#3</a:t>
            </a:r>
            <a:r>
              <a:rPr lang="en-US" sz="2400" dirty="0">
                <a:solidFill>
                  <a:schemeClr val="tx1"/>
                </a:solidFill>
                <a:ea typeface="+mn-lt"/>
                <a:cs typeface="+mn-lt"/>
              </a:rPr>
              <a:t> – “This is interesting. We already build into our products a lot of Accessibility features”</a:t>
            </a: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#4</a:t>
            </a:r>
            <a:r>
              <a:rPr lang="en-US" sz="2400" dirty="0">
                <a:solidFill>
                  <a:schemeClr val="tx1"/>
                </a:solidFill>
                <a:ea typeface="+mn-lt"/>
                <a:cs typeface="+mn-lt"/>
              </a:rPr>
              <a:t> – “You know. We unfortunately have other things we need to spend our time and money on right now and while this is interesting and important; we must decline”</a:t>
            </a:r>
            <a:endParaRPr lang="en-US" sz="2000" dirty="0">
              <a:solidFill>
                <a:schemeClr val="tx1"/>
              </a:solidFill>
            </a:endParaRPr>
          </a:p>
        </p:txBody>
      </p:sp>
      <p:pic>
        <p:nvPicPr>
          <p:cNvPr id="5" name="Picture 4" descr="Picture titled &quot;Multinational Company&quot; showing a map of the world with multiple cities highlighted.">
            <a:extLst>
              <a:ext uri="{FF2B5EF4-FFF2-40B4-BE49-F238E27FC236}">
                <a16:creationId xmlns:a16="http://schemas.microsoft.com/office/drawing/2014/main" id="{191BB685-396D-2B3C-E197-AA1E43120A47}"/>
              </a:ext>
            </a:extLst>
          </p:cNvPr>
          <p:cNvPicPr>
            <a:picLocks noChangeAspect="1"/>
          </p:cNvPicPr>
          <p:nvPr/>
        </p:nvPicPr>
        <p:blipFill rotWithShape="1">
          <a:blip r:embed="rId3"/>
          <a:srcRect l="12619"/>
          <a:stretch/>
        </p:blipFill>
        <p:spPr>
          <a:xfrm>
            <a:off x="6905297" y="2692897"/>
            <a:ext cx="5239852" cy="3255812"/>
          </a:xfrm>
          <a:prstGeom prst="rect">
            <a:avLst/>
          </a:prstGeom>
        </p:spPr>
      </p:pic>
      <p:sp>
        <p:nvSpPr>
          <p:cNvPr id="4" name="Slide Number Placeholder 3">
            <a:extLst>
              <a:ext uri="{FF2B5EF4-FFF2-40B4-BE49-F238E27FC236}">
                <a16:creationId xmlns:a16="http://schemas.microsoft.com/office/drawing/2014/main" id="{8BDF4F88-D81C-6D3F-9F1A-907475548C2F}"/>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25</a:t>
            </a:r>
          </a:p>
        </p:txBody>
      </p:sp>
    </p:spTree>
    <p:extLst>
      <p:ext uri="{BB962C8B-B14F-4D97-AF65-F5344CB8AC3E}">
        <p14:creationId xmlns:p14="http://schemas.microsoft.com/office/powerpoint/2010/main" val="415962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ea typeface="+mj-lt"/>
                <a:cs typeface="+mj-lt"/>
              </a:rPr>
              <a:t>Privately Held Small Company with Limited Portfolio</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65807" y="2362538"/>
            <a:ext cx="7679184" cy="4143318"/>
          </a:xfrm>
        </p:spPr>
        <p:txBody>
          <a:bodyPr vert="horz" lIns="91440" tIns="45720" rIns="91440" bIns="45720" rtlCol="0" anchor="ctr">
            <a:noAutofit/>
          </a:bodyPr>
          <a:lstStyle/>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#1 </a:t>
            </a:r>
            <a:r>
              <a:rPr lang="en-US" sz="2400" dirty="0">
                <a:solidFill>
                  <a:schemeClr val="tx1"/>
                </a:solidFill>
                <a:ea typeface="+mn-lt"/>
                <a:cs typeface="+mn-lt"/>
              </a:rPr>
              <a:t>– “ This is excellent – tell us more”</a:t>
            </a: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#2 </a:t>
            </a:r>
            <a:r>
              <a:rPr lang="en-US" sz="2400" dirty="0">
                <a:solidFill>
                  <a:schemeClr val="tx1"/>
                </a:solidFill>
                <a:ea typeface="+mn-lt"/>
                <a:cs typeface="+mn-lt"/>
              </a:rPr>
              <a:t>– “When can we send you documents and materials to review”</a:t>
            </a: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#3 </a:t>
            </a:r>
            <a:r>
              <a:rPr lang="en-US" sz="2400" dirty="0">
                <a:solidFill>
                  <a:schemeClr val="tx1"/>
                </a:solidFill>
                <a:ea typeface="+mn-lt"/>
                <a:cs typeface="+mn-lt"/>
              </a:rPr>
              <a:t>– “We are ready, willing and able to adapt our product so that it is as highly accessible as we can make it. </a:t>
            </a: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#4 </a:t>
            </a:r>
            <a:r>
              <a:rPr lang="en-US" sz="2400" dirty="0">
                <a:solidFill>
                  <a:schemeClr val="tx1"/>
                </a:solidFill>
                <a:ea typeface="+mn-lt"/>
                <a:cs typeface="+mn-lt"/>
              </a:rPr>
              <a:t>– “Let’s proceed with recommended changes. The only caveat is that if a change would lead to a ‘form, fit or function’ design change we want to be careful not to trigger the need for a new clinical trial. That is the line we have to be careful not to not cross by accident. But we are open to it if it make sense.  Everything else is good to go”</a:t>
            </a:r>
            <a:endParaRPr lang="en-US" sz="2400" dirty="0">
              <a:solidFill>
                <a:schemeClr val="tx1"/>
              </a:solidFill>
            </a:endParaRPr>
          </a:p>
          <a:p>
            <a:pPr marL="305435" indent="-305435">
              <a:buFont typeface="Wingdings 2" pitchFamily="2" charset="2"/>
              <a:buChar char=""/>
            </a:pPr>
            <a:endParaRPr lang="en-US" sz="2000" b="1" dirty="0">
              <a:solidFill>
                <a:schemeClr val="tx1"/>
              </a:solidFill>
            </a:endParaRPr>
          </a:p>
        </p:txBody>
      </p:sp>
      <p:pic>
        <p:nvPicPr>
          <p:cNvPr id="5" name="Picture 4">
            <a:extLst>
              <a:ext uri="{FF2B5EF4-FFF2-40B4-BE49-F238E27FC236}">
                <a16:creationId xmlns:a16="http://schemas.microsoft.com/office/drawing/2014/main" id="{6BAA07D9-4216-2610-CED4-ED03FFAE8A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9611" y="2169568"/>
            <a:ext cx="3898726" cy="3646653"/>
          </a:xfrm>
          <a:prstGeom prst="rect">
            <a:avLst/>
          </a:prstGeom>
        </p:spPr>
      </p:pic>
      <p:sp>
        <p:nvSpPr>
          <p:cNvPr id="4" name="Slide Number Placeholder 3">
            <a:extLst>
              <a:ext uri="{FF2B5EF4-FFF2-40B4-BE49-F238E27FC236}">
                <a16:creationId xmlns:a16="http://schemas.microsoft.com/office/drawing/2014/main" id="{F476E874-739A-3C09-8C66-F0F3EB284ABC}"/>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26</a:t>
            </a:r>
          </a:p>
        </p:txBody>
      </p:sp>
    </p:spTree>
    <p:extLst>
      <p:ext uri="{BB962C8B-B14F-4D97-AF65-F5344CB8AC3E}">
        <p14:creationId xmlns:p14="http://schemas.microsoft.com/office/powerpoint/2010/main" val="38112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fontScale="90000"/>
          </a:bodyPr>
          <a:lstStyle/>
          <a:p>
            <a:r>
              <a:rPr lang="en-US" sz="3200" cap="none" dirty="0">
                <a:ea typeface="+mj-lt"/>
                <a:cs typeface="+mj-lt"/>
              </a:rPr>
              <a:t>Start Up Entity with  Technology that Could Make A True Advance in Accessible Testing</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20314" y="2328418"/>
            <a:ext cx="7099154" cy="4143318"/>
          </a:xfrm>
        </p:spPr>
        <p:txBody>
          <a:bodyPr vert="horz" lIns="91440" tIns="45720" rIns="91440" bIns="45720" rtlCol="0" anchor="ctr">
            <a:noAutofit/>
          </a:bodyPr>
          <a:lstStyle/>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#1 </a:t>
            </a:r>
            <a:r>
              <a:rPr lang="en-US" sz="2400" dirty="0">
                <a:solidFill>
                  <a:schemeClr val="tx1"/>
                </a:solidFill>
                <a:ea typeface="+mn-lt"/>
                <a:cs typeface="+mn-lt"/>
              </a:rPr>
              <a:t>– “We could have applied for Advanced Testing, but our intuition was that this is uniquely suited for Accessibility”</a:t>
            </a: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#2 </a:t>
            </a:r>
            <a:r>
              <a:rPr lang="en-US" sz="2400" dirty="0">
                <a:solidFill>
                  <a:schemeClr val="tx1"/>
                </a:solidFill>
                <a:ea typeface="+mn-lt"/>
                <a:cs typeface="+mn-lt"/>
              </a:rPr>
              <a:t>– “Thanks for taking us through the program and guiding us. We really want to make this a product that can serve those with challenges using other types of products</a:t>
            </a:r>
          </a:p>
          <a:p>
            <a:pPr marL="305435" indent="-305435">
              <a:lnSpc>
                <a:spcPct val="90000"/>
              </a:lnSpc>
              <a:spcBef>
                <a:spcPts val="1000"/>
              </a:spcBef>
              <a:spcAft>
                <a:spcPts val="0"/>
              </a:spcAft>
              <a:buFont typeface="Wingdings 2" pitchFamily="2" charset="2"/>
              <a:buChar char=""/>
            </a:pPr>
            <a:r>
              <a:rPr lang="en-US" sz="2400" b="1" dirty="0">
                <a:solidFill>
                  <a:schemeClr val="tx1"/>
                </a:solidFill>
                <a:ea typeface="+mn-lt"/>
                <a:cs typeface="+mn-lt"/>
              </a:rPr>
              <a:t>Meeting #3 </a:t>
            </a:r>
            <a:r>
              <a:rPr lang="en-US" sz="2400" dirty="0">
                <a:solidFill>
                  <a:schemeClr val="tx1"/>
                </a:solidFill>
                <a:ea typeface="+mn-lt"/>
                <a:cs typeface="+mn-lt"/>
              </a:rPr>
              <a:t>– “We want to succeed and are willing to adjust our project. We are not experts in everything that goes into Accessibility Design - will need help.  </a:t>
            </a:r>
            <a:endParaRPr lang="en-US" sz="2400" dirty="0">
              <a:solidFill>
                <a:schemeClr val="tx1"/>
              </a:solidFill>
            </a:endParaRPr>
          </a:p>
          <a:p>
            <a:pPr marL="305435" indent="-305435">
              <a:buFont typeface="Wingdings 2" pitchFamily="2" charset="2"/>
              <a:buChar char=""/>
            </a:pPr>
            <a:endParaRPr lang="en-US" sz="2000" b="1" dirty="0">
              <a:solidFill>
                <a:schemeClr val="tx1"/>
              </a:solidFill>
            </a:endParaRPr>
          </a:p>
        </p:txBody>
      </p:sp>
      <p:pic>
        <p:nvPicPr>
          <p:cNvPr id="6" name="Picture 5">
            <a:extLst>
              <a:ext uri="{FF2B5EF4-FFF2-40B4-BE49-F238E27FC236}">
                <a16:creationId xmlns:a16="http://schemas.microsoft.com/office/drawing/2014/main" id="{C9DD14DF-6379-E5C6-23EF-8E71BCDB70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28897" y="2029394"/>
            <a:ext cx="3835590" cy="1763546"/>
          </a:xfrm>
          <a:prstGeom prst="rect">
            <a:avLst/>
          </a:prstGeom>
        </p:spPr>
      </p:pic>
      <p:pic>
        <p:nvPicPr>
          <p:cNvPr id="8" name="Picture 7">
            <a:extLst>
              <a:ext uri="{FF2B5EF4-FFF2-40B4-BE49-F238E27FC236}">
                <a16:creationId xmlns:a16="http://schemas.microsoft.com/office/drawing/2014/main" id="{A8E215A7-7FC6-9852-5ED0-A0C85D84F9E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28897" y="3914655"/>
            <a:ext cx="3836444" cy="2552111"/>
          </a:xfrm>
          <a:prstGeom prst="rect">
            <a:avLst/>
          </a:prstGeom>
        </p:spPr>
      </p:pic>
      <p:sp>
        <p:nvSpPr>
          <p:cNvPr id="4" name="Slide Number Placeholder 3">
            <a:extLst>
              <a:ext uri="{FF2B5EF4-FFF2-40B4-BE49-F238E27FC236}">
                <a16:creationId xmlns:a16="http://schemas.microsoft.com/office/drawing/2014/main" id="{3DBC8CB5-88FB-DFE1-AD34-8F30B2F48A0E}"/>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27</a:t>
            </a:r>
          </a:p>
        </p:txBody>
      </p:sp>
    </p:spTree>
    <p:extLst>
      <p:ext uri="{BB962C8B-B14F-4D97-AF65-F5344CB8AC3E}">
        <p14:creationId xmlns:p14="http://schemas.microsoft.com/office/powerpoint/2010/main" val="139504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3018-89E0-601B-5830-976491284AB3}"/>
              </a:ext>
            </a:extLst>
          </p:cNvPr>
          <p:cNvSpPr>
            <a:spLocks noGrp="1"/>
          </p:cNvSpPr>
          <p:nvPr>
            <p:ph type="ctrTitle"/>
          </p:nvPr>
        </p:nvSpPr>
        <p:spPr/>
        <p:txBody>
          <a:bodyPr/>
          <a:lstStyle/>
          <a:p>
            <a:r>
              <a:rPr lang="en-US" cap="none" dirty="0"/>
              <a:t>Key Takeaways</a:t>
            </a:r>
            <a:endParaRPr lang="en-US" dirty="0"/>
          </a:p>
        </p:txBody>
      </p:sp>
      <p:sp>
        <p:nvSpPr>
          <p:cNvPr id="2" name="Slide Number Placeholder 3">
            <a:extLst>
              <a:ext uri="{FF2B5EF4-FFF2-40B4-BE49-F238E27FC236}">
                <a16:creationId xmlns:a16="http://schemas.microsoft.com/office/drawing/2014/main" id="{F2DDEE39-3461-5873-5260-4F3F2FEF99EC}"/>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28</a:t>
            </a:r>
          </a:p>
        </p:txBody>
      </p:sp>
    </p:spTree>
    <p:extLst>
      <p:ext uri="{BB962C8B-B14F-4D97-AF65-F5344CB8AC3E}">
        <p14:creationId xmlns:p14="http://schemas.microsoft.com/office/powerpoint/2010/main" val="4075640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Key Takeaways</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99926" y="2032717"/>
            <a:ext cx="11136616" cy="4143318"/>
          </a:xfrm>
        </p:spPr>
        <p:txBody>
          <a:bodyPr vert="horz" lIns="91440" tIns="45720" rIns="91440" bIns="45720" rtlCol="0" anchor="ctr">
            <a:noAutofit/>
          </a:bodyPr>
          <a:lstStyle/>
          <a:p>
            <a:pPr marL="629920" lvl="1" indent="-305435">
              <a:buFont typeface="'Wingdings 2',Sans-Serif" pitchFamily="2" charset="2"/>
              <a:buChar char=""/>
            </a:pPr>
            <a:endParaRPr lang="en-US" sz="2000" dirty="0">
              <a:solidFill>
                <a:schemeClr val="tx1"/>
              </a:solidFill>
              <a:ea typeface="+mn-lt"/>
              <a:cs typeface="+mn-lt"/>
            </a:endParaRPr>
          </a:p>
          <a:p>
            <a:pPr marL="305435" indent="-305435">
              <a:buFont typeface="Wingdings 2" pitchFamily="2" charset="2"/>
              <a:buChar char=""/>
            </a:pPr>
            <a:r>
              <a:rPr lang="en-US" sz="2000" b="1" dirty="0">
                <a:solidFill>
                  <a:schemeClr val="tx1"/>
                </a:solidFill>
                <a:ea typeface="+mn-lt"/>
                <a:cs typeface="+mn-lt"/>
              </a:rPr>
              <a:t>Accessible design extends through the entire product experience from acquisition to disposal</a:t>
            </a:r>
          </a:p>
          <a:p>
            <a:pPr marL="305435" indent="-305435">
              <a:buFont typeface="Wingdings 2" pitchFamily="2" charset="2"/>
              <a:buChar char=""/>
            </a:pPr>
            <a:r>
              <a:rPr lang="en-US" sz="2000" b="1" dirty="0">
                <a:solidFill>
                  <a:schemeClr val="tx1"/>
                </a:solidFill>
                <a:ea typeface="+mn-lt"/>
                <a:cs typeface="+mn-lt"/>
              </a:rPr>
              <a:t>Requirements for an accessible design are best developed in cooperation with those from the target populations</a:t>
            </a:r>
            <a:endParaRPr lang="en-US" dirty="0">
              <a:solidFill>
                <a:schemeClr val="tx1"/>
              </a:solidFill>
            </a:endParaRPr>
          </a:p>
          <a:p>
            <a:pPr marL="629920" lvl="1" indent="-305435">
              <a:buFont typeface="Wingdings 2" pitchFamily="2" charset="2"/>
              <a:buChar char=""/>
            </a:pPr>
            <a:r>
              <a:rPr lang="en-US" sz="2000" dirty="0">
                <a:solidFill>
                  <a:schemeClr val="tx1"/>
                </a:solidFill>
                <a:ea typeface="+mn-lt"/>
                <a:cs typeface="+mn-lt"/>
              </a:rPr>
              <a:t>For example, wearing an eye mask is not a good surrogate for understanding the needs of the no-vision/low-vision populations</a:t>
            </a:r>
          </a:p>
          <a:p>
            <a:pPr marL="305435" indent="-305435">
              <a:buFont typeface="Wingdings 2" pitchFamily="2" charset="2"/>
              <a:buChar char=""/>
            </a:pPr>
            <a:r>
              <a:rPr lang="en-US" sz="2000" b="1" dirty="0">
                <a:solidFill>
                  <a:schemeClr val="tx1"/>
                </a:solidFill>
                <a:ea typeface="+mn-lt"/>
                <a:cs typeface="+mn-lt"/>
              </a:rPr>
              <a:t>Consistent with good design process, accessible design begins at the requirements phase</a:t>
            </a:r>
            <a:endParaRPr lang="en-US" sz="2000" b="1" dirty="0">
              <a:solidFill>
                <a:schemeClr val="tx1"/>
              </a:solidFill>
            </a:endParaRPr>
          </a:p>
          <a:p>
            <a:pPr marL="305435" indent="-305435">
              <a:buFont typeface="Wingdings 2" pitchFamily="2" charset="2"/>
              <a:buChar char=""/>
            </a:pPr>
            <a:r>
              <a:rPr lang="en-US" sz="2000" b="1" dirty="0">
                <a:solidFill>
                  <a:schemeClr val="tx1"/>
                </a:solidFill>
                <a:ea typeface="+mn-lt"/>
                <a:cs typeface="+mn-lt"/>
              </a:rPr>
              <a:t>Pursue an "accessible" solution that is consistent with a mainstream solution – accessible design adds value for all users</a:t>
            </a:r>
            <a:endParaRPr lang="en-US" sz="1600" b="1" dirty="0">
              <a:solidFill>
                <a:schemeClr val="tx1"/>
              </a:solidFill>
            </a:endParaRPr>
          </a:p>
        </p:txBody>
      </p:sp>
      <p:sp>
        <p:nvSpPr>
          <p:cNvPr id="4" name="Slide Number Placeholder 3">
            <a:extLst>
              <a:ext uri="{FF2B5EF4-FFF2-40B4-BE49-F238E27FC236}">
                <a16:creationId xmlns:a16="http://schemas.microsoft.com/office/drawing/2014/main" id="{AFEE0152-B030-E6F4-4B1C-90078A9599D0}"/>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29</a:t>
            </a:r>
          </a:p>
        </p:txBody>
      </p:sp>
    </p:spTree>
    <p:extLst>
      <p:ext uri="{BB962C8B-B14F-4D97-AF65-F5344CB8AC3E}">
        <p14:creationId xmlns:p14="http://schemas.microsoft.com/office/powerpoint/2010/main" val="205328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cap="none" dirty="0" err="1">
                <a:solidFill>
                  <a:srgbClr val="FFFFFF"/>
                </a:solidFill>
              </a:rPr>
              <a:t>RADx</a:t>
            </a:r>
            <a:r>
              <a:rPr lang="en-US" cap="none" dirty="0">
                <a:solidFill>
                  <a:srgbClr val="FFFFFF"/>
                </a:solidFill>
              </a:rPr>
              <a:t> Accessibility Team</a:t>
            </a:r>
            <a:endParaRPr lang="en-US" cap="none"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16966" y="2175901"/>
            <a:ext cx="6628026" cy="4143318"/>
          </a:xfrm>
        </p:spPr>
        <p:txBody>
          <a:bodyPr anchor="ctr">
            <a:normAutofit/>
          </a:bodyPr>
          <a:lstStyle/>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Clair O'Donovan, </a:t>
            </a:r>
            <a:r>
              <a:rPr lang="en-US" sz="2000" dirty="0">
                <a:solidFill>
                  <a:schemeClr val="tx1"/>
                </a:solidFill>
                <a:ea typeface="+mn-lt"/>
                <a:cs typeface="+mn-lt"/>
              </a:rPr>
              <a:t>RADx Team Lead</a:t>
            </a:r>
            <a:endParaRPr lang="en-US" dirty="0"/>
          </a:p>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Mia Cirrincione</a:t>
            </a:r>
            <a:r>
              <a:rPr lang="en-US" sz="2000" dirty="0">
                <a:solidFill>
                  <a:schemeClr val="tx1"/>
                </a:solidFill>
                <a:ea typeface="+mn-lt"/>
                <a:cs typeface="+mn-lt"/>
              </a:rPr>
              <a:t>, RADx Project Facilitator</a:t>
            </a:r>
          </a:p>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Sam Dolphin</a:t>
            </a:r>
            <a:r>
              <a:rPr lang="en-US" sz="2000" dirty="0">
                <a:solidFill>
                  <a:schemeClr val="tx1"/>
                </a:solidFill>
                <a:ea typeface="+mn-lt"/>
                <a:cs typeface="+mn-lt"/>
              </a:rPr>
              <a:t>, RADx Project Facilitator</a:t>
            </a:r>
          </a:p>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Maren Downing</a:t>
            </a:r>
            <a:r>
              <a:rPr lang="en-US" sz="2000" dirty="0">
                <a:solidFill>
                  <a:schemeClr val="tx1"/>
                </a:solidFill>
                <a:ea typeface="+mn-lt"/>
                <a:cs typeface="+mn-lt"/>
              </a:rPr>
              <a:t>, RADx Project Facilitator</a:t>
            </a:r>
          </a:p>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Emily Kennedy,</a:t>
            </a:r>
            <a:r>
              <a:rPr lang="en-US" sz="2000" dirty="0">
                <a:solidFill>
                  <a:schemeClr val="tx1"/>
                </a:solidFill>
                <a:ea typeface="+mn-lt"/>
                <a:cs typeface="+mn-lt"/>
              </a:rPr>
              <a:t> RADx Project Facilitator</a:t>
            </a:r>
          </a:p>
          <a:p>
            <a:pPr marL="629920" indent="-305435">
              <a:lnSpc>
                <a:spcPct val="200000"/>
              </a:lnSpc>
              <a:spcBef>
                <a:spcPts val="0"/>
              </a:spcBef>
              <a:spcAft>
                <a:spcPts val="0"/>
              </a:spcAft>
              <a:buFont typeface="Wingdings 2" pitchFamily="2" charset="2"/>
              <a:buChar char=""/>
            </a:pPr>
            <a:endParaRPr lang="en-US" sz="2000" dirty="0">
              <a:solidFill>
                <a:schemeClr val="tx1"/>
              </a:solidFill>
              <a:ea typeface="+mn-lt"/>
              <a:cs typeface="+mn-lt"/>
            </a:endParaRPr>
          </a:p>
        </p:txBody>
      </p:sp>
      <p:sp>
        <p:nvSpPr>
          <p:cNvPr id="5" name="Content Placeholder 2">
            <a:extLst>
              <a:ext uri="{FF2B5EF4-FFF2-40B4-BE49-F238E27FC236}">
                <a16:creationId xmlns:a16="http://schemas.microsoft.com/office/drawing/2014/main" id="{53116262-8DF7-561B-AA16-1C6F559216BE}"/>
              </a:ext>
            </a:extLst>
          </p:cNvPr>
          <p:cNvSpPr txBox="1">
            <a:spLocks/>
          </p:cNvSpPr>
          <p:nvPr/>
        </p:nvSpPr>
        <p:spPr>
          <a:xfrm>
            <a:off x="5136294" y="1881203"/>
            <a:ext cx="7146156" cy="414331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Kevin Leite, </a:t>
            </a:r>
            <a:r>
              <a:rPr lang="en-US" sz="2000" dirty="0">
                <a:solidFill>
                  <a:schemeClr val="tx1"/>
                </a:solidFill>
                <a:ea typeface="+mn-lt"/>
                <a:cs typeface="+mn-lt"/>
              </a:rPr>
              <a:t>RADx Director Commercialization Support</a:t>
            </a:r>
            <a:endParaRPr lang="en-US" dirty="0">
              <a:solidFill>
                <a:schemeClr val="tx1"/>
              </a:solidFill>
            </a:endParaRPr>
          </a:p>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Shaun Moshasha</a:t>
            </a:r>
            <a:r>
              <a:rPr lang="en-US" sz="2000" dirty="0">
                <a:solidFill>
                  <a:schemeClr val="tx1"/>
                </a:solidFill>
                <a:ea typeface="+mn-lt"/>
                <a:cs typeface="+mn-lt"/>
              </a:rPr>
              <a:t>, RADx Project Facilitator</a:t>
            </a:r>
          </a:p>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Kim Noble</a:t>
            </a:r>
            <a:r>
              <a:rPr lang="en-US" sz="2000" dirty="0">
                <a:solidFill>
                  <a:schemeClr val="tx1"/>
                </a:solidFill>
                <a:ea typeface="+mn-lt"/>
                <a:cs typeface="+mn-lt"/>
              </a:rPr>
              <a:t>, RADx Communication Lead</a:t>
            </a:r>
            <a:endParaRPr lang="en-US" dirty="0">
              <a:solidFill>
                <a:schemeClr val="tx1"/>
              </a:solidFill>
            </a:endParaRPr>
          </a:p>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Adam </a:t>
            </a:r>
            <a:r>
              <a:rPr lang="en-US" sz="2000" b="1" dirty="0" err="1">
                <a:solidFill>
                  <a:schemeClr val="tx1"/>
                </a:solidFill>
                <a:ea typeface="+mn-lt"/>
                <a:cs typeface="+mn-lt"/>
              </a:rPr>
              <a:t>Samuta</a:t>
            </a:r>
            <a:r>
              <a:rPr lang="en-US" sz="2000" dirty="0">
                <a:solidFill>
                  <a:schemeClr val="tx1"/>
                </a:solidFill>
                <a:ea typeface="+mn-lt"/>
                <a:cs typeface="+mn-lt"/>
              </a:rPr>
              <a:t>, RADx Project Facilitator</a:t>
            </a:r>
          </a:p>
          <a:p>
            <a:pPr marL="629920" indent="-305435">
              <a:lnSpc>
                <a:spcPct val="200000"/>
              </a:lnSpc>
              <a:spcBef>
                <a:spcPts val="0"/>
              </a:spcBef>
              <a:spcAft>
                <a:spcPts val="0"/>
              </a:spcAft>
              <a:buFont typeface="Wingdings 2" pitchFamily="2" charset="2"/>
              <a:buChar char=""/>
            </a:pPr>
            <a:r>
              <a:rPr lang="en-US" sz="2000" b="1" dirty="0">
                <a:solidFill>
                  <a:schemeClr val="tx1"/>
                </a:solidFill>
                <a:ea typeface="+mn-lt"/>
                <a:cs typeface="+mn-lt"/>
              </a:rPr>
              <a:t>Sal </a:t>
            </a:r>
            <a:r>
              <a:rPr lang="en-US" sz="2000" b="1" dirty="0" err="1">
                <a:solidFill>
                  <a:schemeClr val="tx1"/>
                </a:solidFill>
                <a:ea typeface="+mn-lt"/>
                <a:cs typeface="+mn-lt"/>
              </a:rPr>
              <a:t>Strods</a:t>
            </a:r>
            <a:r>
              <a:rPr lang="en-US" sz="2000" b="1" dirty="0">
                <a:solidFill>
                  <a:schemeClr val="tx1"/>
                </a:solidFill>
                <a:ea typeface="+mn-lt"/>
                <a:cs typeface="+mn-lt"/>
              </a:rPr>
              <a:t>, </a:t>
            </a:r>
            <a:r>
              <a:rPr lang="en-US" sz="2000" dirty="0">
                <a:solidFill>
                  <a:schemeClr val="tx1"/>
                </a:solidFill>
                <a:ea typeface="+mn-lt"/>
                <a:cs typeface="+mn-lt"/>
              </a:rPr>
              <a:t>RADx Team Lead</a:t>
            </a:r>
          </a:p>
        </p:txBody>
      </p:sp>
      <p:sp>
        <p:nvSpPr>
          <p:cNvPr id="4" name="Slide Number Placeholder 3">
            <a:extLst>
              <a:ext uri="{FF2B5EF4-FFF2-40B4-BE49-F238E27FC236}">
                <a16:creationId xmlns:a16="http://schemas.microsoft.com/office/drawing/2014/main" id="{3C997E24-3E33-2180-A836-709A9CCEE134}"/>
              </a:ext>
            </a:extLst>
          </p:cNvPr>
          <p:cNvSpPr>
            <a:spLocks noGrp="1"/>
          </p:cNvSpPr>
          <p:nvPr>
            <p:ph type="sldNum" sz="quarter" idx="12"/>
          </p:nvPr>
        </p:nvSpPr>
        <p:spPr>
          <a:xfrm>
            <a:off x="11140502" y="6495530"/>
            <a:ext cx="1052508" cy="365125"/>
          </a:xfrm>
        </p:spPr>
        <p:txBody>
          <a:bodyPr/>
          <a:lstStyle/>
          <a:p>
            <a:r>
              <a:rPr lang="en-US" sz="1400" dirty="0">
                <a:solidFill>
                  <a:schemeClr val="tx1"/>
                </a:solidFill>
              </a:rPr>
              <a:t>Slide 3</a:t>
            </a:r>
          </a:p>
        </p:txBody>
      </p:sp>
    </p:spTree>
    <p:extLst>
      <p:ext uri="{BB962C8B-B14F-4D97-AF65-F5344CB8AC3E}">
        <p14:creationId xmlns:p14="http://schemas.microsoft.com/office/powerpoint/2010/main" val="144692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Best Practices Status</a:t>
            </a:r>
            <a:endParaRPr lang="en-US" sz="320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97398" y="2442301"/>
            <a:ext cx="11117396" cy="2840188"/>
          </a:xfrm>
        </p:spPr>
        <p:txBody>
          <a:bodyPr anchor="ctr">
            <a:normAutofit fontScale="92500" lnSpcReduction="20000"/>
          </a:bodyPr>
          <a:lstStyle/>
          <a:p>
            <a:r>
              <a:rPr lang="en-US" sz="2400" b="1" dirty="0">
                <a:solidFill>
                  <a:schemeClr val="tx1"/>
                </a:solidFill>
                <a:ea typeface="+mn-lt"/>
                <a:cs typeface="+mn-lt"/>
              </a:rPr>
              <a:t>First iteration focused primarily on packaging and instructions</a:t>
            </a:r>
            <a:endParaRPr lang="en-US" b="1" dirty="0">
              <a:solidFill>
                <a:schemeClr val="tx1"/>
              </a:solidFill>
            </a:endParaRPr>
          </a:p>
          <a:p>
            <a:pPr marL="667385" lvl="1" indent="-342900"/>
            <a:r>
              <a:rPr lang="en-US" sz="2200" dirty="0">
                <a:solidFill>
                  <a:schemeClr val="tx1"/>
                </a:solidFill>
                <a:ea typeface="+mn-lt"/>
                <a:cs typeface="+mn-lt"/>
              </a:rPr>
              <a:t>This document is now available on the U.S. Access Board website</a:t>
            </a:r>
          </a:p>
          <a:p>
            <a:pPr marL="667385" lvl="1" indent="-342900"/>
            <a:r>
              <a:rPr lang="en-US" sz="2200" dirty="0">
                <a:solidFill>
                  <a:schemeClr val="tx1"/>
                </a:solidFill>
                <a:ea typeface="+mn-lt"/>
                <a:cs typeface="+mn-lt"/>
              </a:rPr>
              <a:t>Approximately 1200 website visits in last 60 days</a:t>
            </a:r>
          </a:p>
          <a:p>
            <a:pPr marL="667385" lvl="1" indent="-342900"/>
            <a:endParaRPr lang="en-US" sz="2200" b="1" dirty="0">
              <a:solidFill>
                <a:schemeClr val="tx1"/>
              </a:solidFill>
              <a:ea typeface="+mn-lt"/>
              <a:cs typeface="+mn-lt"/>
            </a:endParaRPr>
          </a:p>
          <a:p>
            <a:r>
              <a:rPr lang="en-US" sz="2400" b="1" dirty="0">
                <a:solidFill>
                  <a:schemeClr val="tx1"/>
                </a:solidFill>
                <a:ea typeface="+mn-lt"/>
                <a:cs typeface="+mn-lt"/>
              </a:rPr>
              <a:t>Comprehensive version is scheduled for publication in May 2023</a:t>
            </a:r>
            <a:endParaRPr lang="en-US" b="1" dirty="0">
              <a:solidFill>
                <a:schemeClr val="tx1"/>
              </a:solidFill>
            </a:endParaRPr>
          </a:p>
          <a:p>
            <a:endParaRPr lang="en-US" sz="2400" b="1" dirty="0">
              <a:solidFill>
                <a:schemeClr val="tx1"/>
              </a:solidFill>
              <a:ea typeface="+mn-lt"/>
              <a:cs typeface="+mn-lt"/>
            </a:endParaRPr>
          </a:p>
          <a:p>
            <a:r>
              <a:rPr lang="en-US" sz="2400" b="1" dirty="0">
                <a:solidFill>
                  <a:schemeClr val="tx1"/>
                </a:solidFill>
                <a:ea typeface="+mn-lt"/>
                <a:cs typeface="+mn-lt"/>
              </a:rPr>
              <a:t>Documents available both accessible online HTML and  PDF </a:t>
            </a:r>
          </a:p>
          <a:p>
            <a:pPr marL="667385" lvl="1" indent="-342900"/>
            <a:endParaRPr lang="en-US" sz="2400" dirty="0">
              <a:solidFill>
                <a:schemeClr val="tx1"/>
              </a:solidFill>
            </a:endParaRPr>
          </a:p>
        </p:txBody>
      </p:sp>
      <p:sp>
        <p:nvSpPr>
          <p:cNvPr id="4" name="TextBox 3">
            <a:extLst>
              <a:ext uri="{FF2B5EF4-FFF2-40B4-BE49-F238E27FC236}">
                <a16:creationId xmlns:a16="http://schemas.microsoft.com/office/drawing/2014/main" id="{57B8A10E-6F68-B8A3-6D4F-B3C60090570C}"/>
              </a:ext>
            </a:extLst>
          </p:cNvPr>
          <p:cNvSpPr txBox="1"/>
          <p:nvPr/>
        </p:nvSpPr>
        <p:spPr>
          <a:xfrm>
            <a:off x="4047566" y="6391835"/>
            <a:ext cx="821615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t>Source: https://www.nibib.nih.gov/covid-19/radx-tech-program/listening-session/agenda</a:t>
            </a:r>
          </a:p>
        </p:txBody>
      </p:sp>
      <p:sp>
        <p:nvSpPr>
          <p:cNvPr id="5" name="Slide Number Placeholder 3">
            <a:extLst>
              <a:ext uri="{FF2B5EF4-FFF2-40B4-BE49-F238E27FC236}">
                <a16:creationId xmlns:a16="http://schemas.microsoft.com/office/drawing/2014/main" id="{C973DE9D-E84A-34A3-1223-A18EC2F99FEA}"/>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30</a:t>
            </a:r>
          </a:p>
        </p:txBody>
      </p:sp>
    </p:spTree>
    <p:extLst>
      <p:ext uri="{BB962C8B-B14F-4D97-AF65-F5344CB8AC3E}">
        <p14:creationId xmlns:p14="http://schemas.microsoft.com/office/powerpoint/2010/main" val="882920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3018-89E0-601B-5830-976491284AB3}"/>
              </a:ext>
            </a:extLst>
          </p:cNvPr>
          <p:cNvSpPr>
            <a:spLocks noGrp="1"/>
          </p:cNvSpPr>
          <p:nvPr>
            <p:ph type="ctrTitle"/>
          </p:nvPr>
        </p:nvSpPr>
        <p:spPr/>
        <p:txBody>
          <a:bodyPr/>
          <a:lstStyle/>
          <a:p>
            <a:r>
              <a:rPr lang="en-US" cap="none" dirty="0"/>
              <a:t>Thank You</a:t>
            </a:r>
            <a:endParaRPr lang="en-US" dirty="0"/>
          </a:p>
        </p:txBody>
      </p:sp>
      <p:sp>
        <p:nvSpPr>
          <p:cNvPr id="2" name="Slide Number Placeholder 3">
            <a:extLst>
              <a:ext uri="{FF2B5EF4-FFF2-40B4-BE49-F238E27FC236}">
                <a16:creationId xmlns:a16="http://schemas.microsoft.com/office/drawing/2014/main" id="{FBE55BFD-5C17-A1DA-6264-1E5D8DF818AA}"/>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31</a:t>
            </a:r>
          </a:p>
        </p:txBody>
      </p:sp>
    </p:spTree>
    <p:extLst>
      <p:ext uri="{BB962C8B-B14F-4D97-AF65-F5344CB8AC3E}">
        <p14:creationId xmlns:p14="http://schemas.microsoft.com/office/powerpoint/2010/main" val="2671755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ea typeface="+mj-lt"/>
                <a:cs typeface="+mj-lt"/>
              </a:rPr>
              <a:t>References</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490518" y="2051532"/>
            <a:ext cx="11136616" cy="4143318"/>
          </a:xfrm>
        </p:spPr>
        <p:txBody>
          <a:bodyPr vert="horz" lIns="91440" tIns="45720" rIns="91440" bIns="45720" rtlCol="0" anchor="ctr">
            <a:noAutofit/>
          </a:bodyPr>
          <a:lstStyle/>
          <a:p>
            <a:pPr marL="305435" indent="-305435">
              <a:buFont typeface="Wingdings 2" pitchFamily="2" charset="2"/>
              <a:buChar char=""/>
            </a:pPr>
            <a:r>
              <a:rPr lang="en-US" sz="1600" dirty="0">
                <a:ea typeface="+mn-lt"/>
                <a:cs typeface="+mn-lt"/>
              </a:rPr>
              <a:t>ADA Standards for Accessible Design. (2010). US Department of Justice Civil Rights Division.</a:t>
            </a:r>
            <a:endParaRPr lang="en-US" sz="1600">
              <a:solidFill>
                <a:srgbClr val="3D3D3D"/>
              </a:solidFill>
            </a:endParaRPr>
          </a:p>
          <a:p>
            <a:pPr marL="305435" indent="-305435">
              <a:buFont typeface="Wingdings 2" pitchFamily="2" charset="2"/>
              <a:buChar char=""/>
            </a:pPr>
            <a:r>
              <a:rPr lang="en-US" sz="1600" dirty="0">
                <a:ea typeface="+mn-lt"/>
                <a:cs typeface="+mn-lt"/>
              </a:rPr>
              <a:t>ANSI/AAMI HE75:2009(R)2018 Human Factors Engineering - Design of Medical Devices. (2018).</a:t>
            </a:r>
            <a:endParaRPr lang="en-US" sz="1600"/>
          </a:p>
          <a:p>
            <a:pPr marL="305435" indent="-305435">
              <a:buFont typeface="Wingdings 2" pitchFamily="2" charset="2"/>
              <a:buChar char=""/>
            </a:pPr>
            <a:r>
              <a:rPr lang="en-US" sz="1600" dirty="0">
                <a:ea typeface="+mn-lt"/>
                <a:cs typeface="+mn-lt"/>
              </a:rPr>
              <a:t>Applying Human Factors and Usability Engineering to Medical Devices. (2016). U.S. Department of Health and Human Services, Food and Drug Administration, Center for Devices and Radiological Health, Office of Device Evaluation</a:t>
            </a:r>
            <a:endParaRPr lang="en-US" sz="1600"/>
          </a:p>
          <a:p>
            <a:pPr marL="305435" indent="-305435">
              <a:buFont typeface="Wingdings 2" pitchFamily="2" charset="2"/>
              <a:buChar char=""/>
            </a:pPr>
            <a:r>
              <a:rPr lang="en-US" sz="1600" dirty="0">
                <a:ea typeface="+mn-lt"/>
                <a:cs typeface="+mn-lt"/>
              </a:rPr>
              <a:t>Clinical Laboratory Improvement Amendments of 1988 (CLIA) Waiver Applications for Manufacturers of In Vitro Diagnostic Devices. (2020). US Food and Drug Administration.</a:t>
            </a:r>
            <a:endParaRPr lang="en-US" sz="1600"/>
          </a:p>
          <a:p>
            <a:pPr marL="305435" indent="-305435">
              <a:buFont typeface="Wingdings 2" pitchFamily="2" charset="2"/>
              <a:buChar char=""/>
            </a:pPr>
            <a:r>
              <a:rPr lang="en-US" sz="1600" dirty="0">
                <a:ea typeface="+mn-lt"/>
                <a:cs typeface="+mn-lt"/>
              </a:rPr>
              <a:t>Design Considerations for Devices Intended for Home Use. (2014). US Food and Drug Administration.</a:t>
            </a:r>
            <a:endParaRPr lang="en-US" sz="1600"/>
          </a:p>
          <a:p>
            <a:pPr marL="305435" indent="-305435">
              <a:buFont typeface="Wingdings 2" pitchFamily="2" charset="2"/>
              <a:buChar char=""/>
            </a:pPr>
            <a:r>
              <a:rPr lang="en-US" sz="1600" dirty="0">
                <a:ea typeface="+mn-lt"/>
                <a:cs typeface="+mn-lt"/>
              </a:rPr>
              <a:t>Do It By Design - An Introduction to Human Factors in Medical Devices. (1996). US Food and Drug Administration.</a:t>
            </a:r>
            <a:endParaRPr lang="en-US" sz="1600" dirty="0"/>
          </a:p>
          <a:p>
            <a:pPr marL="305435" indent="-305435">
              <a:buFont typeface="Wingdings 2" pitchFamily="2" charset="2"/>
              <a:buChar char=""/>
            </a:pPr>
            <a:r>
              <a:rPr lang="en-US" sz="1600" dirty="0">
                <a:ea typeface="+mn-lt"/>
                <a:cs typeface="+mn-lt"/>
              </a:rPr>
              <a:t>Federal Plain Language Guidelines. (2011). In </a:t>
            </a:r>
            <a:r>
              <a:rPr lang="en-US" sz="1600" dirty="0">
                <a:ea typeface="+mn-lt"/>
                <a:cs typeface="+mn-lt"/>
                <a:hlinkClick r:id="rId3"/>
              </a:rPr>
              <a:t>PlainLanguage.gov</a:t>
            </a:r>
            <a:r>
              <a:rPr lang="en-US" sz="1600" dirty="0">
                <a:ea typeface="+mn-lt"/>
                <a:cs typeface="+mn-lt"/>
              </a:rPr>
              <a:t>.</a:t>
            </a:r>
            <a:endParaRPr lang="en-US" sz="1600"/>
          </a:p>
          <a:p>
            <a:pPr marL="305435" indent="-305435">
              <a:buFont typeface="Wingdings 2" pitchFamily="2" charset="2"/>
              <a:buChar char=""/>
            </a:pPr>
            <a:r>
              <a:rPr lang="en-US" sz="1600" dirty="0">
                <a:ea typeface="+mn-lt"/>
                <a:cs typeface="+mn-lt"/>
              </a:rPr>
              <a:t>Human Factors Implications of the New GMP Rule Overall Requirements of the New Quality System Regulation. (1997). US Food and Drug Administration.</a:t>
            </a:r>
            <a:endParaRPr lang="en-US" sz="1600" dirty="0"/>
          </a:p>
          <a:p>
            <a:pPr marL="305435" indent="-305435">
              <a:buFont typeface="Wingdings 2" pitchFamily="2" charset="2"/>
              <a:buChar char=""/>
            </a:pPr>
            <a:r>
              <a:rPr lang="en-US" sz="1600" dirty="0">
                <a:ea typeface="+mn-lt"/>
                <a:cs typeface="+mn-lt"/>
              </a:rPr>
              <a:t>Web Content Accessibility Guidelines (WCAG) 2.1 W3C Recommendation. (2018).</a:t>
            </a:r>
            <a:endParaRPr lang="en-US" sz="1600" dirty="0"/>
          </a:p>
        </p:txBody>
      </p:sp>
      <p:sp>
        <p:nvSpPr>
          <p:cNvPr id="4" name="Slide Number Placeholder 3">
            <a:extLst>
              <a:ext uri="{FF2B5EF4-FFF2-40B4-BE49-F238E27FC236}">
                <a16:creationId xmlns:a16="http://schemas.microsoft.com/office/drawing/2014/main" id="{A990A533-3A67-A155-26EA-3278BC6A5F16}"/>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32</a:t>
            </a:r>
          </a:p>
        </p:txBody>
      </p:sp>
    </p:spTree>
    <p:extLst>
      <p:ext uri="{BB962C8B-B14F-4D97-AF65-F5344CB8AC3E}">
        <p14:creationId xmlns:p14="http://schemas.microsoft.com/office/powerpoint/2010/main" val="232272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orient="vert"/>
          </p:nvPr>
        </p:nvSpPr>
        <p:spPr>
          <a:xfrm>
            <a:off x="578840" y="837463"/>
            <a:ext cx="3464654" cy="5183073"/>
          </a:xfrm>
        </p:spPr>
        <p:txBody>
          <a:bodyPr anchor="ctr">
            <a:normAutofit/>
          </a:bodyPr>
          <a:lstStyle/>
          <a:p>
            <a:pPr algn="ctr"/>
            <a:r>
              <a:rPr lang="en-US" sz="3200" b="1" cap="none" dirty="0">
                <a:solidFill>
                  <a:srgbClr val="FFFFFF"/>
                </a:solidFill>
              </a:rPr>
              <a:t>Overview</a:t>
            </a:r>
            <a:endParaRPr lang="en-US" b="1"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4294967295"/>
          </p:nvPr>
        </p:nvSpPr>
        <p:spPr>
          <a:xfrm>
            <a:off x="4597774" y="669085"/>
            <a:ext cx="7105650" cy="5695950"/>
          </a:xfrm>
        </p:spPr>
        <p:txBody>
          <a:bodyPr anchor="ctr">
            <a:normAutofit/>
          </a:bodyPr>
          <a:lstStyle/>
          <a:p>
            <a:pPr marL="305435" indent="-305435">
              <a:buFont typeface="Wingdings 2"/>
              <a:buChar char=""/>
            </a:pPr>
            <a:r>
              <a:rPr lang="en-US" sz="3200" dirty="0" err="1"/>
              <a:t>RADx</a:t>
            </a:r>
            <a:r>
              <a:rPr lang="en-US" sz="3200" dirty="0"/>
              <a:t> Program Overview</a:t>
            </a:r>
            <a:endParaRPr lang="en-US"/>
          </a:p>
          <a:p>
            <a:pPr marL="305435" indent="-305435">
              <a:buFont typeface="Wingdings 2"/>
              <a:buChar char=""/>
            </a:pPr>
            <a:r>
              <a:rPr lang="en-US" sz="3200" dirty="0"/>
              <a:t>Testing Workflow</a:t>
            </a:r>
            <a:endParaRPr lang="en-US" dirty="0"/>
          </a:p>
          <a:p>
            <a:pPr marL="305435" indent="-305435">
              <a:buFont typeface="Wingdings 2"/>
              <a:buChar char=""/>
            </a:pPr>
            <a:r>
              <a:rPr lang="en-US" sz="3200" dirty="0"/>
              <a:t>Best Practices </a:t>
            </a:r>
            <a:endParaRPr lang="en-US" dirty="0"/>
          </a:p>
          <a:p>
            <a:pPr marL="305435" indent="-305435">
              <a:buFont typeface="Wingdings 2"/>
              <a:buChar char=""/>
            </a:pPr>
            <a:r>
              <a:rPr lang="en-US" sz="3200" dirty="0"/>
              <a:t>Instructions &amp; Digital Design</a:t>
            </a:r>
            <a:endParaRPr lang="en-US" dirty="0"/>
          </a:p>
          <a:p>
            <a:pPr marL="305435" indent="-305435">
              <a:buFont typeface="Wingdings 2"/>
              <a:buChar char=""/>
            </a:pPr>
            <a:r>
              <a:rPr lang="en-US" sz="3200" dirty="0"/>
              <a:t>Company Perspective</a:t>
            </a:r>
          </a:p>
        </p:txBody>
      </p:sp>
      <p:sp>
        <p:nvSpPr>
          <p:cNvPr id="5" name="Slide Number Placeholder 3">
            <a:extLst>
              <a:ext uri="{FF2B5EF4-FFF2-40B4-BE49-F238E27FC236}">
                <a16:creationId xmlns:a16="http://schemas.microsoft.com/office/drawing/2014/main" id="{CE08539F-02DC-23F9-7D2B-806C9BD6E9B6}"/>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4</a:t>
            </a:r>
          </a:p>
        </p:txBody>
      </p:sp>
    </p:spTree>
    <p:extLst>
      <p:ext uri="{BB962C8B-B14F-4D97-AF65-F5344CB8AC3E}">
        <p14:creationId xmlns:p14="http://schemas.microsoft.com/office/powerpoint/2010/main" val="273252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3018-89E0-601B-5830-976491284AB3}"/>
              </a:ext>
            </a:extLst>
          </p:cNvPr>
          <p:cNvSpPr>
            <a:spLocks noGrp="1"/>
          </p:cNvSpPr>
          <p:nvPr>
            <p:ph type="ctrTitle"/>
          </p:nvPr>
        </p:nvSpPr>
        <p:spPr/>
        <p:txBody>
          <a:bodyPr/>
          <a:lstStyle/>
          <a:p>
            <a:r>
              <a:rPr lang="en-US" cap="none" dirty="0" err="1"/>
              <a:t>RADx</a:t>
            </a:r>
            <a:r>
              <a:rPr lang="en-US" cap="none" dirty="0"/>
              <a:t> Program Overview</a:t>
            </a:r>
          </a:p>
        </p:txBody>
      </p:sp>
      <p:sp>
        <p:nvSpPr>
          <p:cNvPr id="2" name="Slide Number Placeholder 3">
            <a:extLst>
              <a:ext uri="{FF2B5EF4-FFF2-40B4-BE49-F238E27FC236}">
                <a16:creationId xmlns:a16="http://schemas.microsoft.com/office/drawing/2014/main" id="{F7293280-3062-946E-7E85-9DB004364FB7}"/>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5</a:t>
            </a:r>
          </a:p>
        </p:txBody>
      </p:sp>
    </p:spTree>
    <p:extLst>
      <p:ext uri="{BB962C8B-B14F-4D97-AF65-F5344CB8AC3E}">
        <p14:creationId xmlns:p14="http://schemas.microsoft.com/office/powerpoint/2010/main" val="338251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NIH's Rapid Acceleration of Diagnostics (</a:t>
            </a:r>
            <a:r>
              <a:rPr lang="en-US" sz="3200" cap="none" dirty="0" err="1">
                <a:solidFill>
                  <a:srgbClr val="FFFFFF"/>
                </a:solidFill>
              </a:rPr>
              <a:t>RADx</a:t>
            </a:r>
            <a:r>
              <a:rPr lang="en-US" sz="3200" cap="none" dirty="0">
                <a:solidFill>
                  <a:srgbClr val="FFFFFF"/>
                </a:solidFill>
              </a:rPr>
              <a:t>)</a:t>
            </a:r>
            <a:endParaRPr lang="en-US" sz="3200" cap="none"/>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323333" y="2049123"/>
            <a:ext cx="11266938" cy="3713548"/>
          </a:xfrm>
        </p:spPr>
        <p:txBody>
          <a:bodyPr vert="horz" lIns="91440" tIns="45720" rIns="91440" bIns="45720" rtlCol="0" anchor="ctr">
            <a:noAutofit/>
          </a:bodyPr>
          <a:lstStyle/>
          <a:p>
            <a:pPr marL="324485" lvl="1" indent="0">
              <a:spcBef>
                <a:spcPts val="0"/>
              </a:spcBef>
              <a:spcAft>
                <a:spcPts val="0"/>
              </a:spcAft>
              <a:buNone/>
            </a:pPr>
            <a:r>
              <a:rPr lang="en-US" sz="2800" b="1" dirty="0">
                <a:solidFill>
                  <a:schemeClr val="tx1"/>
                </a:solidFill>
                <a:ea typeface="+mn-lt"/>
                <a:cs typeface="+mn-lt"/>
              </a:rPr>
              <a:t>Goal</a:t>
            </a:r>
            <a:r>
              <a:rPr lang="en-US" sz="2800" dirty="0">
                <a:solidFill>
                  <a:schemeClr val="tx1"/>
                </a:solidFill>
                <a:ea typeface="+mn-lt"/>
                <a:cs typeface="+mn-lt"/>
              </a:rPr>
              <a:t>: Speed innovation in the development, commercialization, and implementation of technologies for COVID-19 testing  </a:t>
            </a:r>
            <a:endParaRPr lang="en-US" sz="2800" dirty="0">
              <a:solidFill>
                <a:schemeClr val="tx1"/>
              </a:solidFill>
            </a:endParaRPr>
          </a:p>
          <a:p>
            <a:pPr marL="899795" lvl="2" indent="-269875">
              <a:lnSpc>
                <a:spcPct val="150000"/>
              </a:lnSpc>
              <a:buFont typeface="Arial" pitchFamily="2" charset="2"/>
              <a:buChar char="•"/>
            </a:pPr>
            <a:r>
              <a:rPr lang="en-US" sz="2400" dirty="0">
                <a:solidFill>
                  <a:schemeClr val="tx1"/>
                </a:solidFill>
                <a:ea typeface="+mn-lt"/>
                <a:cs typeface="+mn-lt"/>
              </a:rPr>
              <a:t>Over 4 Billion tests/products</a:t>
            </a:r>
            <a:endParaRPr lang="en-US" sz="2400" dirty="0">
              <a:solidFill>
                <a:schemeClr val="tx1"/>
              </a:solidFill>
            </a:endParaRPr>
          </a:p>
          <a:p>
            <a:pPr marL="899795" lvl="2" indent="-269875">
              <a:lnSpc>
                <a:spcPct val="150000"/>
              </a:lnSpc>
              <a:buFont typeface="Arial" pitchFamily="2" charset="2"/>
              <a:buChar char="•"/>
            </a:pPr>
            <a:r>
              <a:rPr lang="en-US" sz="2400" dirty="0">
                <a:solidFill>
                  <a:schemeClr val="tx1"/>
                </a:solidFill>
              </a:rPr>
              <a:t>45 FDA authorized tests</a:t>
            </a:r>
          </a:p>
          <a:p>
            <a:pPr marL="899795" lvl="2" indent="-269875">
              <a:lnSpc>
                <a:spcPct val="150000"/>
              </a:lnSpc>
              <a:buFont typeface="Arial" pitchFamily="2" charset="2"/>
              <a:buChar char="•"/>
            </a:pPr>
            <a:r>
              <a:rPr lang="en-US" sz="2400" dirty="0">
                <a:solidFill>
                  <a:schemeClr val="tx1"/>
                </a:solidFill>
              </a:rPr>
              <a:t>1st Over-the-Counter test for use at home</a:t>
            </a:r>
          </a:p>
          <a:p>
            <a:pPr marL="899795" lvl="2" indent="-269875">
              <a:lnSpc>
                <a:spcPct val="150000"/>
              </a:lnSpc>
              <a:buFont typeface="Arial" pitchFamily="2" charset="2"/>
              <a:buChar char="•"/>
            </a:pPr>
            <a:r>
              <a:rPr lang="en-US" sz="2400" dirty="0">
                <a:solidFill>
                  <a:schemeClr val="tx1"/>
                </a:solidFill>
              </a:rPr>
              <a:t>&gt;100 organizations supported</a:t>
            </a:r>
          </a:p>
        </p:txBody>
      </p:sp>
      <p:sp>
        <p:nvSpPr>
          <p:cNvPr id="4" name="TextBox 3">
            <a:extLst>
              <a:ext uri="{FF2B5EF4-FFF2-40B4-BE49-F238E27FC236}">
                <a16:creationId xmlns:a16="http://schemas.microsoft.com/office/drawing/2014/main" id="{2915593B-4B06-9211-C3AB-B6C590308D5F}"/>
              </a:ext>
            </a:extLst>
          </p:cNvPr>
          <p:cNvSpPr txBox="1"/>
          <p:nvPr/>
        </p:nvSpPr>
        <p:spPr>
          <a:xfrm>
            <a:off x="4464333" y="6207538"/>
            <a:ext cx="76426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Reference:  https://www.nibib.nih.gov/covid-19/radx-tech-program</a:t>
            </a:r>
          </a:p>
        </p:txBody>
      </p:sp>
      <p:sp>
        <p:nvSpPr>
          <p:cNvPr id="5" name="Slide Number Placeholder 3">
            <a:extLst>
              <a:ext uri="{FF2B5EF4-FFF2-40B4-BE49-F238E27FC236}">
                <a16:creationId xmlns:a16="http://schemas.microsoft.com/office/drawing/2014/main" id="{63F90243-FD6F-BC71-2A90-36D14D934E9C}"/>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6</a:t>
            </a:r>
          </a:p>
        </p:txBody>
      </p:sp>
    </p:spTree>
    <p:extLst>
      <p:ext uri="{BB962C8B-B14F-4D97-AF65-F5344CB8AC3E}">
        <p14:creationId xmlns:p14="http://schemas.microsoft.com/office/powerpoint/2010/main" val="37904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t>Listening Session....The Beginning</a:t>
            </a:r>
            <a:endParaRPr lang="en-US" sz="3200" dirty="0"/>
          </a:p>
        </p:txBody>
      </p:sp>
      <p:sp>
        <p:nvSpPr>
          <p:cNvPr id="7" name="Content Placeholder 2">
            <a:extLst>
              <a:ext uri="{FF2B5EF4-FFF2-40B4-BE49-F238E27FC236}">
                <a16:creationId xmlns:a16="http://schemas.microsoft.com/office/drawing/2014/main" id="{12E5C587-AFF4-A578-AE2F-75B256DE4F37}"/>
              </a:ext>
            </a:extLst>
          </p:cNvPr>
          <p:cNvSpPr txBox="1">
            <a:spLocks/>
          </p:cNvSpPr>
          <p:nvPr/>
        </p:nvSpPr>
        <p:spPr>
          <a:xfrm>
            <a:off x="392829" y="1920786"/>
            <a:ext cx="6469335" cy="486692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200" dirty="0"/>
              <a:t>March 2022</a:t>
            </a:r>
          </a:p>
          <a:p>
            <a:pPr marL="324485" lvl="1" indent="0">
              <a:spcBef>
                <a:spcPts val="600"/>
              </a:spcBef>
              <a:spcAft>
                <a:spcPts val="0"/>
              </a:spcAft>
              <a:buNone/>
            </a:pPr>
            <a:r>
              <a:rPr lang="en-US" sz="2200" b="1" dirty="0"/>
              <a:t>Goals: </a:t>
            </a:r>
            <a:r>
              <a:rPr lang="en-US" sz="2200" b="1" dirty="0">
                <a:ea typeface="+mn-lt"/>
                <a:cs typeface="+mn-lt"/>
              </a:rPr>
              <a:t> </a:t>
            </a:r>
            <a:endParaRPr lang="en-US" sz="2200">
              <a:ea typeface="+mn-lt"/>
              <a:cs typeface="+mn-lt"/>
            </a:endParaRPr>
          </a:p>
          <a:p>
            <a:pPr marL="781685" lvl="1" indent="-457200">
              <a:spcBef>
                <a:spcPts val="600"/>
              </a:spcBef>
              <a:spcAft>
                <a:spcPts val="0"/>
              </a:spcAft>
              <a:buFont typeface="Arial"/>
              <a:buChar char="•"/>
            </a:pPr>
            <a:r>
              <a:rPr lang="en-US" sz="2000" b="0" dirty="0">
                <a:ea typeface="+mn-lt"/>
                <a:cs typeface="+mn-lt"/>
              </a:rPr>
              <a:t>Understand challenges to the accessibility of at-home tests </a:t>
            </a:r>
            <a:endParaRPr lang="en-US" sz="2000" dirty="0">
              <a:ea typeface="+mn-lt"/>
              <a:cs typeface="+mn-lt"/>
            </a:endParaRPr>
          </a:p>
          <a:p>
            <a:pPr marL="781685" lvl="1" indent="-457200">
              <a:spcBef>
                <a:spcPts val="600"/>
              </a:spcBef>
              <a:spcAft>
                <a:spcPts val="0"/>
              </a:spcAft>
              <a:buFont typeface="Arial"/>
              <a:buChar char="•"/>
            </a:pPr>
            <a:r>
              <a:rPr lang="en-US" sz="2000" b="0" dirty="0">
                <a:solidFill>
                  <a:schemeClr val="tx1"/>
                </a:solidFill>
                <a:ea typeface="+mn-lt"/>
                <a:cs typeface="+mn-lt"/>
              </a:rPr>
              <a:t>Discuss potential improvements, including their potential </a:t>
            </a:r>
            <a:r>
              <a:rPr lang="en-US" sz="2000" dirty="0">
                <a:solidFill>
                  <a:schemeClr val="tx1"/>
                </a:solidFill>
                <a:ea typeface="+mn-lt"/>
                <a:cs typeface="+mn-lt"/>
              </a:rPr>
              <a:t>timescale</a:t>
            </a:r>
            <a:endParaRPr lang="en-US" sz="2000">
              <a:ea typeface="+mn-lt"/>
              <a:cs typeface="+mn-lt"/>
            </a:endParaRPr>
          </a:p>
          <a:p>
            <a:pPr marL="781685" lvl="1" indent="-457200">
              <a:spcBef>
                <a:spcPts val="600"/>
              </a:spcBef>
              <a:spcAft>
                <a:spcPts val="0"/>
              </a:spcAft>
              <a:buFont typeface="Arial"/>
              <a:buChar char="•"/>
            </a:pPr>
            <a:r>
              <a:rPr lang="en-US" sz="2000" dirty="0">
                <a:ea typeface="+mn-lt"/>
                <a:cs typeface="+mn-lt"/>
              </a:rPr>
              <a:t>Open</a:t>
            </a:r>
            <a:r>
              <a:rPr lang="en-US" sz="2000" b="0" dirty="0">
                <a:ea typeface="+mn-lt"/>
                <a:cs typeface="+mn-lt"/>
              </a:rPr>
              <a:t> lines of communication for ongoing discussion</a:t>
            </a:r>
            <a:endParaRPr lang="en-US" sz="2000" b="0" dirty="0"/>
          </a:p>
          <a:p>
            <a:pPr marL="324485" lvl="1">
              <a:spcBef>
                <a:spcPts val="1600"/>
              </a:spcBef>
            </a:pPr>
            <a:r>
              <a:rPr lang="en-US" sz="2200" b="1" dirty="0">
                <a:ea typeface="+mn-lt"/>
                <a:cs typeface="+mn-lt"/>
              </a:rPr>
              <a:t>Key User Populations:</a:t>
            </a:r>
            <a:r>
              <a:rPr lang="en-US" sz="2200" dirty="0">
                <a:ea typeface="+mn-lt"/>
                <a:cs typeface="+mn-lt"/>
              </a:rPr>
              <a:t> </a:t>
            </a:r>
          </a:p>
          <a:p>
            <a:pPr marL="667385" lvl="1" indent="-342900">
              <a:spcBef>
                <a:spcPts val="1000"/>
              </a:spcBef>
              <a:buFont typeface="Arial"/>
              <a:buChar char="•"/>
            </a:pPr>
            <a:r>
              <a:rPr lang="en-US" sz="2000" dirty="0">
                <a:ea typeface="+mn-lt"/>
                <a:cs typeface="+mn-lt"/>
              </a:rPr>
              <a:t>No-vision and low-vision </a:t>
            </a:r>
          </a:p>
          <a:p>
            <a:pPr marL="667385" lvl="1" indent="-342900">
              <a:spcBef>
                <a:spcPts val="600"/>
              </a:spcBef>
              <a:buFont typeface="Arial"/>
              <a:buChar char="•"/>
            </a:pPr>
            <a:r>
              <a:rPr lang="en-US" sz="2000" dirty="0">
                <a:ea typeface="+mn-lt"/>
                <a:cs typeface="+mn-lt"/>
              </a:rPr>
              <a:t>Fine motor skill difficulties</a:t>
            </a:r>
          </a:p>
          <a:p>
            <a:pPr marL="667385" lvl="1" indent="-342900">
              <a:spcBef>
                <a:spcPts val="600"/>
              </a:spcBef>
              <a:buFont typeface="Arial"/>
              <a:buChar char="•"/>
            </a:pPr>
            <a:r>
              <a:rPr lang="en-US" sz="2000" dirty="0">
                <a:ea typeface="+mn-lt"/>
                <a:cs typeface="+mn-lt"/>
              </a:rPr>
              <a:t>Aging population</a:t>
            </a:r>
            <a:endParaRPr lang="en-US" dirty="0"/>
          </a:p>
          <a:p>
            <a:pPr marL="629920" lvl="1" indent="-305435"/>
            <a:endParaRPr lang="en-US" sz="1900" dirty="0">
              <a:ea typeface="+mn-lt"/>
              <a:cs typeface="+mn-lt"/>
            </a:endParaRPr>
          </a:p>
        </p:txBody>
      </p:sp>
      <p:sp>
        <p:nvSpPr>
          <p:cNvPr id="8" name="Content Placeholder 2">
            <a:extLst>
              <a:ext uri="{FF2B5EF4-FFF2-40B4-BE49-F238E27FC236}">
                <a16:creationId xmlns:a16="http://schemas.microsoft.com/office/drawing/2014/main" id="{ED5B1359-3E6B-931A-5357-E9D09552897B}"/>
              </a:ext>
            </a:extLst>
          </p:cNvPr>
          <p:cNvSpPr txBox="1">
            <a:spLocks/>
          </p:cNvSpPr>
          <p:nvPr/>
        </p:nvSpPr>
        <p:spPr>
          <a:xfrm>
            <a:off x="6859202" y="2323804"/>
            <a:ext cx="5331273" cy="4295680"/>
          </a:xfrm>
          <a:prstGeom prst="rect">
            <a:avLst/>
          </a:prstGeom>
        </p:spPr>
        <p:txBody>
          <a:bodyPr vert="horz" lIns="91440" tIns="45720" rIns="91440" bIns="45720"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200" b="1" dirty="0"/>
              <a:t>Advocacy Attendees:</a:t>
            </a:r>
            <a:endParaRPr lang="en-US" sz="2200" dirty="0"/>
          </a:p>
          <a:p>
            <a:pPr marL="342900" indent="-342900">
              <a:lnSpc>
                <a:spcPct val="150000"/>
              </a:lnSpc>
              <a:buFont typeface="Arial"/>
              <a:buChar char="•"/>
            </a:pPr>
            <a:r>
              <a:rPr lang="en-US" sz="2000" dirty="0">
                <a:solidFill>
                  <a:schemeClr val="tx1"/>
                </a:solidFill>
                <a:ea typeface="+mn-lt"/>
                <a:cs typeface="+mn-lt"/>
              </a:rPr>
              <a:t>Alliance on Aging and Vision Loss (AAVL)</a:t>
            </a:r>
          </a:p>
          <a:p>
            <a:pPr marL="342900" indent="-342900">
              <a:lnSpc>
                <a:spcPct val="150000"/>
              </a:lnSpc>
              <a:buFont typeface="Arial"/>
              <a:buChar char="•"/>
            </a:pPr>
            <a:r>
              <a:rPr lang="en-US" sz="2000" dirty="0">
                <a:solidFill>
                  <a:schemeClr val="tx1"/>
                </a:solidFill>
                <a:ea typeface="+mn-lt"/>
                <a:cs typeface="+mn-lt"/>
              </a:rPr>
              <a:t>American Council of the Blind (ACB)</a:t>
            </a:r>
          </a:p>
          <a:p>
            <a:pPr marL="342900" indent="-342900">
              <a:lnSpc>
                <a:spcPct val="150000"/>
              </a:lnSpc>
              <a:buFont typeface="Arial"/>
              <a:buChar char="•"/>
            </a:pPr>
            <a:r>
              <a:rPr lang="en-US" sz="2000" dirty="0">
                <a:solidFill>
                  <a:schemeClr val="tx1"/>
                </a:solidFill>
                <a:ea typeface="+mn-lt"/>
                <a:cs typeface="+mn-lt"/>
              </a:rPr>
              <a:t>American Foundation for the Blind (AFB)</a:t>
            </a:r>
          </a:p>
          <a:p>
            <a:pPr marL="342900" indent="-342900">
              <a:lnSpc>
                <a:spcPct val="150000"/>
              </a:lnSpc>
              <a:buFont typeface="Arial"/>
              <a:buChar char="•"/>
            </a:pPr>
            <a:r>
              <a:rPr lang="en-US" sz="2000" dirty="0">
                <a:solidFill>
                  <a:schemeClr val="tx1"/>
                </a:solidFill>
                <a:ea typeface="+mn-lt"/>
                <a:cs typeface="+mn-lt"/>
              </a:rPr>
              <a:t>American Geriatrics Society (AGS)</a:t>
            </a:r>
            <a:endParaRPr lang="en-US" sz="2000" dirty="0">
              <a:solidFill>
                <a:schemeClr val="tx1"/>
              </a:solidFill>
            </a:endParaRPr>
          </a:p>
          <a:p>
            <a:pPr marL="342900" indent="-342900">
              <a:lnSpc>
                <a:spcPct val="150000"/>
              </a:lnSpc>
              <a:buFont typeface="Arial"/>
              <a:buChar char="•"/>
            </a:pPr>
            <a:r>
              <a:rPr lang="en-US" sz="2000" dirty="0">
                <a:solidFill>
                  <a:schemeClr val="tx1"/>
                </a:solidFill>
                <a:ea typeface="+mn-lt"/>
                <a:cs typeface="+mn-lt"/>
              </a:rPr>
              <a:t>Independence Through Enhancement of Medicare Coalition (ITEM)</a:t>
            </a:r>
            <a:endParaRPr lang="en-US" sz="2000" dirty="0">
              <a:solidFill>
                <a:schemeClr val="tx1"/>
              </a:solidFill>
            </a:endParaRPr>
          </a:p>
          <a:p>
            <a:pPr marL="342900" indent="-342900">
              <a:lnSpc>
                <a:spcPct val="150000"/>
              </a:lnSpc>
              <a:buFont typeface="Arial"/>
              <a:buChar char="•"/>
            </a:pPr>
            <a:r>
              <a:rPr lang="en-US" sz="2000" dirty="0">
                <a:solidFill>
                  <a:schemeClr val="tx1"/>
                </a:solidFill>
              </a:rPr>
              <a:t>National Disability Rights Network (NDRN)</a:t>
            </a:r>
          </a:p>
          <a:p>
            <a:pPr marL="342900" indent="-342900">
              <a:lnSpc>
                <a:spcPct val="150000"/>
              </a:lnSpc>
              <a:buFont typeface="Arial"/>
              <a:buChar char="•"/>
            </a:pPr>
            <a:r>
              <a:rPr lang="en-US" sz="2000" dirty="0">
                <a:solidFill>
                  <a:schemeClr val="tx1"/>
                </a:solidFill>
              </a:rPr>
              <a:t>National Federation of the Blind (NFB)</a:t>
            </a:r>
          </a:p>
          <a:p>
            <a:pPr marL="342900" indent="-342900">
              <a:lnSpc>
                <a:spcPct val="150000"/>
              </a:lnSpc>
              <a:buFont typeface="Arial"/>
              <a:buChar char="•"/>
            </a:pPr>
            <a:r>
              <a:rPr lang="en-US" sz="2000" dirty="0">
                <a:solidFill>
                  <a:schemeClr val="tx1"/>
                </a:solidFill>
              </a:rPr>
              <a:t>World Institute on Disability (WID)</a:t>
            </a:r>
          </a:p>
        </p:txBody>
      </p:sp>
      <p:sp>
        <p:nvSpPr>
          <p:cNvPr id="3" name="Slide Number Placeholder 3">
            <a:extLst>
              <a:ext uri="{FF2B5EF4-FFF2-40B4-BE49-F238E27FC236}">
                <a16:creationId xmlns:a16="http://schemas.microsoft.com/office/drawing/2014/main" id="{59999A6F-616D-35D6-4B7F-9D273FFF86B5}"/>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7</a:t>
            </a:r>
          </a:p>
        </p:txBody>
      </p:sp>
    </p:spTree>
    <p:extLst>
      <p:ext uri="{BB962C8B-B14F-4D97-AF65-F5344CB8AC3E}">
        <p14:creationId xmlns:p14="http://schemas.microsoft.com/office/powerpoint/2010/main" val="16370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90-0D4E-85AD-3D7D-38A800935BA2}"/>
              </a:ext>
            </a:extLst>
          </p:cNvPr>
          <p:cNvSpPr>
            <a:spLocks noGrp="1"/>
          </p:cNvSpPr>
          <p:nvPr>
            <p:ph type="title"/>
          </p:nvPr>
        </p:nvSpPr>
        <p:spPr/>
        <p:txBody>
          <a:bodyPr anchor="ctr">
            <a:normAutofit/>
          </a:bodyPr>
          <a:lstStyle/>
          <a:p>
            <a:r>
              <a:rPr lang="en-US" sz="3200" cap="none" dirty="0">
                <a:solidFill>
                  <a:srgbClr val="FFFFFF"/>
                </a:solidFill>
              </a:rPr>
              <a:t>Accessibility Best Practices </a:t>
            </a:r>
            <a:endParaRPr lang="en-US" dirty="0"/>
          </a:p>
        </p:txBody>
      </p:sp>
      <p:sp>
        <p:nvSpPr>
          <p:cNvPr id="3" name="Content Placeholder 2">
            <a:extLst>
              <a:ext uri="{FF2B5EF4-FFF2-40B4-BE49-F238E27FC236}">
                <a16:creationId xmlns:a16="http://schemas.microsoft.com/office/drawing/2014/main" id="{F2433DCD-99DC-1F06-9870-9C030FEE4C7D}"/>
              </a:ext>
            </a:extLst>
          </p:cNvPr>
          <p:cNvSpPr>
            <a:spLocks noGrp="1"/>
          </p:cNvSpPr>
          <p:nvPr>
            <p:ph idx="1"/>
          </p:nvPr>
        </p:nvSpPr>
        <p:spPr>
          <a:xfrm>
            <a:off x="364285" y="1717654"/>
            <a:ext cx="11112515" cy="5065972"/>
          </a:xfrm>
        </p:spPr>
        <p:txBody>
          <a:bodyPr vert="horz" lIns="91440" tIns="45720" rIns="91440" bIns="45720" rtlCol="0" anchor="ctr">
            <a:noAutofit/>
          </a:bodyPr>
          <a:lstStyle/>
          <a:p>
            <a:pPr marL="0" indent="0">
              <a:buNone/>
            </a:pPr>
            <a:endParaRPr lang="en-US" sz="2000" b="1" dirty="0">
              <a:solidFill>
                <a:schemeClr val="tx1"/>
              </a:solidFill>
              <a:ea typeface="+mn-lt"/>
              <a:cs typeface="+mn-lt"/>
            </a:endParaRPr>
          </a:p>
          <a:p>
            <a:pPr marL="305435" indent="-305435"/>
            <a:r>
              <a:rPr lang="en-US" sz="2200" b="1" dirty="0">
                <a:solidFill>
                  <a:schemeClr val="tx1"/>
                </a:solidFill>
                <a:ea typeface="+mn-lt"/>
                <a:cs typeface="+mn-lt"/>
              </a:rPr>
              <a:t>Extremely limited standards or guidance </a:t>
            </a:r>
          </a:p>
          <a:p>
            <a:pPr marL="305435" indent="-305435"/>
            <a:r>
              <a:rPr lang="en-US" sz="2200" b="1" dirty="0">
                <a:solidFill>
                  <a:schemeClr val="tx1"/>
                </a:solidFill>
                <a:ea typeface="+mn-lt"/>
                <a:cs typeface="+mn-lt"/>
              </a:rPr>
              <a:t>Rich information &amp; learnings emerged from RADx Tech Accessibility Program </a:t>
            </a:r>
          </a:p>
          <a:p>
            <a:pPr marL="305435" indent="-305435"/>
            <a:r>
              <a:rPr lang="en-US" sz="2200" b="1" dirty="0">
                <a:solidFill>
                  <a:schemeClr val="tx1"/>
                </a:solidFill>
                <a:ea typeface="+mn-lt"/>
                <a:cs typeface="+mn-lt"/>
              </a:rPr>
              <a:t>Learnings would perish when the program expires</a:t>
            </a:r>
            <a:endParaRPr lang="en-US" sz="2200" dirty="0">
              <a:solidFill>
                <a:schemeClr val="tx1"/>
              </a:solidFill>
              <a:ea typeface="+mn-lt"/>
              <a:cs typeface="+mn-lt"/>
            </a:endParaRPr>
          </a:p>
          <a:p>
            <a:pPr marL="305435" indent="-305435"/>
            <a:r>
              <a:rPr lang="en-US" sz="2200" b="1" dirty="0">
                <a:solidFill>
                  <a:schemeClr val="tx1"/>
                </a:solidFill>
                <a:ea typeface="+mn-lt"/>
                <a:cs typeface="+mn-lt"/>
              </a:rPr>
              <a:t>Best Practices Initiative</a:t>
            </a:r>
            <a:endParaRPr lang="en-US" sz="2200" dirty="0">
              <a:solidFill>
                <a:schemeClr val="tx1"/>
              </a:solidFill>
              <a:ea typeface="+mn-lt"/>
              <a:cs typeface="+mn-lt"/>
            </a:endParaRPr>
          </a:p>
          <a:p>
            <a:pPr marL="899795" lvl="2" indent="-269875">
              <a:buFont typeface="Courier New,monospace" panose="05020102010507070707" pitchFamily="18" charset="2"/>
              <a:buChar char="o"/>
            </a:pPr>
            <a:r>
              <a:rPr lang="en-US" sz="1800" b="1" dirty="0">
                <a:solidFill>
                  <a:schemeClr val="tx1"/>
                </a:solidFill>
              </a:rPr>
              <a:t>Objective:</a:t>
            </a:r>
            <a:r>
              <a:rPr lang="en-US" sz="1800" dirty="0">
                <a:solidFill>
                  <a:schemeClr val="tx1"/>
                </a:solidFill>
              </a:rPr>
              <a:t> Capture and leverage learnings and experience from the RADx Tech Accessibility Program for current and future tests </a:t>
            </a:r>
            <a:endParaRPr lang="en-US" sz="1800" dirty="0">
              <a:solidFill>
                <a:schemeClr val="tx1"/>
              </a:solidFill>
              <a:ea typeface="+mn-lt"/>
              <a:cs typeface="+mn-lt"/>
            </a:endParaRPr>
          </a:p>
          <a:p>
            <a:pPr marL="899795" lvl="2" indent="-269875">
              <a:spcBef>
                <a:spcPts val="1400"/>
              </a:spcBef>
              <a:spcAft>
                <a:spcPts val="0"/>
              </a:spcAft>
              <a:buFont typeface="Courier New,monospace" panose="05020102010507070707" pitchFamily="18" charset="2"/>
              <a:buChar char="o"/>
            </a:pPr>
            <a:r>
              <a:rPr lang="en-US" sz="1800" b="1" dirty="0">
                <a:solidFill>
                  <a:schemeClr val="tx1"/>
                </a:solidFill>
                <a:ea typeface="+mn-lt"/>
                <a:cs typeface="+mn-lt"/>
              </a:rPr>
              <a:t>Provide a roadmap for industry to build more accessible products</a:t>
            </a:r>
            <a:endParaRPr lang="en-US" sz="1800" dirty="0">
              <a:solidFill>
                <a:schemeClr val="tx1"/>
              </a:solidFill>
              <a:ea typeface="+mn-lt"/>
              <a:cs typeface="+mn-lt"/>
            </a:endParaRPr>
          </a:p>
          <a:p>
            <a:pPr marL="1601470" lvl="4" indent="-233680">
              <a:spcBef>
                <a:spcPts val="0"/>
              </a:spcBef>
              <a:spcAft>
                <a:spcPts val="0"/>
              </a:spcAft>
              <a:buFont typeface="Wingdings,Sans-Serif" panose="05020102010507070707" pitchFamily="18" charset="2"/>
              <a:buChar char="§"/>
            </a:pPr>
            <a:r>
              <a:rPr lang="en-US" sz="1800" dirty="0">
                <a:solidFill>
                  <a:schemeClr val="tx1"/>
                </a:solidFill>
                <a:ea typeface="+mn-lt"/>
                <a:cs typeface="+mn-lt"/>
              </a:rPr>
              <a:t>Document learnings &amp; process</a:t>
            </a:r>
          </a:p>
          <a:p>
            <a:pPr marL="1601470" lvl="4" indent="-233680">
              <a:spcBef>
                <a:spcPts val="0"/>
              </a:spcBef>
              <a:spcAft>
                <a:spcPts val="0"/>
              </a:spcAft>
              <a:buFont typeface="Wingdings,Sans-Serif" panose="05020102010507070707" pitchFamily="18" charset="2"/>
              <a:buChar char="§"/>
            </a:pPr>
            <a:r>
              <a:rPr lang="en-US" sz="1800" dirty="0">
                <a:solidFill>
                  <a:schemeClr val="tx1"/>
                </a:solidFill>
                <a:ea typeface="+mn-lt"/>
                <a:cs typeface="+mn-lt"/>
              </a:rPr>
              <a:t>Validation of design concepts</a:t>
            </a:r>
          </a:p>
          <a:p>
            <a:pPr marL="1601470" lvl="4" indent="-233680">
              <a:spcBef>
                <a:spcPts val="0"/>
              </a:spcBef>
              <a:spcAft>
                <a:spcPts val="0"/>
              </a:spcAft>
              <a:buFont typeface="Wingdings,Sans-Serif" panose="05020102010507070707" pitchFamily="18" charset="2"/>
              <a:buChar char="§"/>
            </a:pPr>
            <a:r>
              <a:rPr lang="en-US" sz="1800" dirty="0">
                <a:solidFill>
                  <a:schemeClr val="tx1"/>
                </a:solidFill>
                <a:ea typeface="+mn-lt"/>
                <a:cs typeface="+mn-lt"/>
              </a:rPr>
              <a:t>Execute process and resources to ensure effectiveness</a:t>
            </a:r>
          </a:p>
          <a:p>
            <a:pPr marL="899795" lvl="2" indent="-269875">
              <a:spcBef>
                <a:spcPts val="1200"/>
              </a:spcBef>
              <a:spcAft>
                <a:spcPts val="0"/>
              </a:spcAft>
              <a:buFont typeface="Courier New,monospace" panose="05020102010507070707" pitchFamily="18" charset="2"/>
              <a:buChar char="o"/>
            </a:pPr>
            <a:r>
              <a:rPr lang="en-US" sz="1800" b="1" dirty="0">
                <a:solidFill>
                  <a:schemeClr val="tx1"/>
                </a:solidFill>
              </a:rPr>
              <a:t>Target Audience</a:t>
            </a:r>
            <a:r>
              <a:rPr lang="en-US" sz="1800" dirty="0">
                <a:solidFill>
                  <a:schemeClr val="tx1"/>
                </a:solidFill>
              </a:rPr>
              <a:t>: </a:t>
            </a:r>
            <a:r>
              <a:rPr lang="en-US" sz="1800" dirty="0">
                <a:solidFill>
                  <a:schemeClr val="tx1"/>
                </a:solidFill>
                <a:ea typeface="+mn-lt"/>
                <a:cs typeface="+mn-lt"/>
              </a:rPr>
              <a:t>Commercial manufacturers and designers</a:t>
            </a:r>
            <a:endParaRPr lang="en-US" dirty="0">
              <a:solidFill>
                <a:schemeClr val="tx1"/>
              </a:solidFill>
            </a:endParaRPr>
          </a:p>
          <a:p>
            <a:pPr marL="629920" lvl="1" indent="-305435"/>
            <a:endParaRPr lang="en-US" sz="1800" dirty="0">
              <a:solidFill>
                <a:schemeClr val="tx1"/>
              </a:solidFill>
            </a:endParaRPr>
          </a:p>
        </p:txBody>
      </p:sp>
      <p:sp>
        <p:nvSpPr>
          <p:cNvPr id="4" name="Slide Number Placeholder 3">
            <a:extLst>
              <a:ext uri="{FF2B5EF4-FFF2-40B4-BE49-F238E27FC236}">
                <a16:creationId xmlns:a16="http://schemas.microsoft.com/office/drawing/2014/main" id="{53EEF7FB-298B-E023-AC20-0FE9CBBFD96B}"/>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8</a:t>
            </a:r>
          </a:p>
        </p:txBody>
      </p:sp>
    </p:spTree>
    <p:extLst>
      <p:ext uri="{BB962C8B-B14F-4D97-AF65-F5344CB8AC3E}">
        <p14:creationId xmlns:p14="http://schemas.microsoft.com/office/powerpoint/2010/main" val="273930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3018-89E0-601B-5830-976491284AB3}"/>
              </a:ext>
            </a:extLst>
          </p:cNvPr>
          <p:cNvSpPr>
            <a:spLocks noGrp="1"/>
          </p:cNvSpPr>
          <p:nvPr>
            <p:ph type="ctrTitle"/>
          </p:nvPr>
        </p:nvSpPr>
        <p:spPr/>
        <p:txBody>
          <a:bodyPr/>
          <a:lstStyle/>
          <a:p>
            <a:r>
              <a:rPr lang="en-US" cap="none" dirty="0"/>
              <a:t>Best Practice Content and Testing Workflow</a:t>
            </a:r>
            <a:endParaRPr lang="en-US" dirty="0"/>
          </a:p>
        </p:txBody>
      </p:sp>
      <p:sp>
        <p:nvSpPr>
          <p:cNvPr id="2" name="Slide Number Placeholder 3">
            <a:extLst>
              <a:ext uri="{FF2B5EF4-FFF2-40B4-BE49-F238E27FC236}">
                <a16:creationId xmlns:a16="http://schemas.microsoft.com/office/drawing/2014/main" id="{A0EF85BF-4D1F-5684-2863-B1B69AD7263B}"/>
              </a:ext>
            </a:extLst>
          </p:cNvPr>
          <p:cNvSpPr txBox="1">
            <a:spLocks/>
          </p:cNvSpPr>
          <p:nvPr/>
        </p:nvSpPr>
        <p:spPr>
          <a:xfrm>
            <a:off x="11140502" y="6495530"/>
            <a:ext cx="105250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Slide 9</a:t>
            </a:r>
          </a:p>
        </p:txBody>
      </p:sp>
    </p:spTree>
    <p:extLst>
      <p:ext uri="{BB962C8B-B14F-4D97-AF65-F5344CB8AC3E}">
        <p14:creationId xmlns:p14="http://schemas.microsoft.com/office/powerpoint/2010/main" val="190972053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TotalTime>
  <Words>2419</Words>
  <Application>Microsoft Office PowerPoint</Application>
  <PresentationFormat>Widescreen</PresentationFormat>
  <Paragraphs>430</Paragraphs>
  <Slides>32</Slides>
  <Notes>25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32</vt:i4>
      </vt:variant>
    </vt:vector>
  </HeadingPairs>
  <TitlesOfParts>
    <vt:vector size="46" baseType="lpstr">
      <vt:lpstr>Arial</vt:lpstr>
      <vt:lpstr>Arial,Sans-Serif</vt:lpstr>
      <vt:lpstr>Calibri</vt:lpstr>
      <vt:lpstr>Calibri Light</vt:lpstr>
      <vt:lpstr>Courier New,monospace</vt:lpstr>
      <vt:lpstr>Gill Sans MT</vt:lpstr>
      <vt:lpstr>Wingdings</vt:lpstr>
      <vt:lpstr>Wingdings 2</vt:lpstr>
      <vt:lpstr>'Wingdings 2',Sans-Serif</vt:lpstr>
      <vt:lpstr>Wingdings,Sans-Serif</vt:lpstr>
      <vt:lpstr>Dividend</vt:lpstr>
      <vt:lpstr>Dividend</vt:lpstr>
      <vt:lpstr>Dividend</vt:lpstr>
      <vt:lpstr>Office Theme</vt:lpstr>
      <vt:lpstr>COVID-19 Accessible Testing - Best Practices</vt:lpstr>
      <vt:lpstr>Presenters</vt:lpstr>
      <vt:lpstr>RADx Accessibility Team</vt:lpstr>
      <vt:lpstr>Overview</vt:lpstr>
      <vt:lpstr>RADx Program Overview</vt:lpstr>
      <vt:lpstr>NIH's Rapid Acceleration of Diagnostics (RADx)</vt:lpstr>
      <vt:lpstr>Listening Session....The Beginning</vt:lpstr>
      <vt:lpstr>Accessibility Best Practices </vt:lpstr>
      <vt:lpstr>Best Practice Content and Testing Workflow</vt:lpstr>
      <vt:lpstr>Testing Workflow</vt:lpstr>
      <vt:lpstr>Packaging: Identification</vt:lpstr>
      <vt:lpstr>Packaging: Accessing Contents</vt:lpstr>
      <vt:lpstr>Sample Collection</vt:lpstr>
      <vt:lpstr>Liquid Containers</vt:lpstr>
      <vt:lpstr>Liquid Transfer</vt:lpstr>
      <vt:lpstr>Cassette and Test Reader</vt:lpstr>
      <vt:lpstr>Cassette and Test Reader</vt:lpstr>
      <vt:lpstr>Instructions &amp; Digital Design</vt:lpstr>
      <vt:lpstr>GEORGIA TECH HOMELAB USABILITY analysis</vt:lpstr>
      <vt:lpstr>Instructions - Printed</vt:lpstr>
      <vt:lpstr>Instructions – Digital</vt:lpstr>
      <vt:lpstr>Digital Design</vt:lpstr>
      <vt:lpstr>Company Perspective</vt:lpstr>
      <vt:lpstr>Different Reactions from Different Types of Organizations</vt:lpstr>
      <vt:lpstr>Multinational Publicly Traded Diagnostics Company</vt:lpstr>
      <vt:lpstr>Privately Held Small Company with Limited Portfolio</vt:lpstr>
      <vt:lpstr>Start Up Entity with  Technology that Could Make A True Advance in Accessible Testing</vt:lpstr>
      <vt:lpstr>Key Takeaways</vt:lpstr>
      <vt:lpstr>Key Takeaways</vt:lpstr>
      <vt:lpstr>Best Practices Status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Dolphin</dc:creator>
  <cp:lastModifiedBy>Shaun Moshasha</cp:lastModifiedBy>
  <cp:revision>11186</cp:revision>
  <dcterms:created xsi:type="dcterms:W3CDTF">2022-04-25T18:50:42Z</dcterms:created>
  <dcterms:modified xsi:type="dcterms:W3CDTF">2023-02-28T14:31:07Z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